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4"/>
  </p:notesMasterIdLst>
  <p:handoutMasterIdLst>
    <p:handoutMasterId r:id="rId25"/>
  </p:handoutMasterIdLst>
  <p:sldIdLst>
    <p:sldId id="256" r:id="rId7"/>
    <p:sldId id="262" r:id="rId8"/>
    <p:sldId id="257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72"/>
  </p:normalViewPr>
  <p:slideViewPr>
    <p:cSldViewPr snapToGrid="0" snapToObjects="1">
      <p:cViewPr varScale="1">
        <p:scale>
          <a:sx n="102" d="100"/>
          <a:sy n="102" d="100"/>
        </p:scale>
        <p:origin x="150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4" d="100"/>
          <a:sy n="164" d="100"/>
        </p:scale>
        <p:origin x="62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B09D30-E22F-A345-AE42-403D38F86DAC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5DA17E-4E9B-AC4F-94DC-DE42B3C0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71A6C2-1EBE-47DD-A308-04E7A429DBC7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C9851-DECE-4066-BE43-7B08D1086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4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81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7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7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9851-DECE-4066-BE43-7B08D10868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39"/>
            <a:ext cx="9144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440" y="780288"/>
            <a:ext cx="1197864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440"/>
            <a:ext cx="589788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3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48" y="6308725"/>
            <a:ext cx="4492752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7F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" y="6309360"/>
            <a:ext cx="1197864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" y="640080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A0F328C-EE77-A344-AE66-D15BD39C5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48" y="6308725"/>
            <a:ext cx="4492752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7F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440" y="6309360"/>
            <a:ext cx="1197864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" y="640080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A0F328C-EE77-A344-AE66-D15BD39C5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39"/>
            <a:ext cx="9144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440"/>
            <a:ext cx="5897880" cy="588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E7F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" y="780288"/>
            <a:ext cx="11978640" cy="0"/>
          </a:xfrm>
          <a:prstGeom prst="line">
            <a:avLst/>
          </a:prstGeom>
          <a:ln w="22225">
            <a:solidFill>
              <a:srgbClr val="0E7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22960" y="4572000"/>
            <a:ext cx="10515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0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CCE01285-C39A-0B42-B9F0-0B16340119F9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3A0F328C-EE77-A344-AE66-D15BD39C5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24" y="948112"/>
            <a:ext cx="8833609" cy="5872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8112"/>
            <a:ext cx="9235858" cy="1543377"/>
          </a:xfrm>
        </p:spPr>
        <p:txBody>
          <a:bodyPr/>
          <a:lstStyle/>
          <a:p>
            <a:r>
              <a:rPr lang="en-US" dirty="0" smtClean="0"/>
              <a:t>Electrification of the 16</a:t>
            </a:r>
            <a:r>
              <a:rPr lang="en-US" baseline="30000" dirty="0" smtClean="0"/>
              <a:t>th</a:t>
            </a:r>
            <a:r>
              <a:rPr lang="en-US" dirty="0" smtClean="0"/>
              <a:t> St. </a:t>
            </a:r>
            <a:br>
              <a:rPr lang="en-US" dirty="0" smtClean="0"/>
            </a:br>
            <a:r>
              <a:rPr lang="en-US" dirty="0" smtClean="0"/>
              <a:t>Mall Shuttles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RTD Electric Bus Charging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Buses equipped with I/O Controls Health Alert Monitoring System</a:t>
            </a:r>
          </a:p>
          <a:p>
            <a:pPr lvl="1"/>
            <a:r>
              <a:rPr lang="en-US" sz="2800" dirty="0" smtClean="0"/>
              <a:t>Reports Battery SOC and other data every three minutes via cellular network</a:t>
            </a:r>
          </a:p>
          <a:p>
            <a:r>
              <a:rPr lang="en-US" sz="3200" dirty="0" smtClean="0"/>
              <a:t>Buses are assigned to charging positions and run blocks based on their SOC</a:t>
            </a:r>
          </a:p>
          <a:p>
            <a:r>
              <a:rPr lang="en-US" sz="3200" dirty="0" smtClean="0"/>
              <a:t>Buses are plugged in and unplugged by Service and Cleaning personnel.</a:t>
            </a:r>
          </a:p>
          <a:p>
            <a:r>
              <a:rPr lang="en-US" sz="3200" dirty="0" smtClean="0"/>
              <a:t>Charging conditions are monitored remotely via the internet.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088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RTD Electric Bus Charging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Charging Issues and Improvements</a:t>
            </a:r>
          </a:p>
          <a:p>
            <a:pPr lvl="1"/>
            <a:r>
              <a:rPr lang="en-US" sz="3200" dirty="0" smtClean="0"/>
              <a:t>Demand Charges</a:t>
            </a:r>
          </a:p>
          <a:p>
            <a:pPr lvl="1"/>
            <a:r>
              <a:rPr lang="en-US" sz="3200" dirty="0" smtClean="0"/>
              <a:t>Smart Charging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91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Usage – What is the Duty Cycle?</a:t>
            </a:r>
          </a:p>
          <a:p>
            <a:pPr lvl="1"/>
            <a:r>
              <a:rPr lang="en-US" sz="2400" dirty="0" smtClean="0"/>
              <a:t>How much heating and cooling is required?</a:t>
            </a:r>
          </a:p>
          <a:p>
            <a:pPr lvl="1"/>
            <a:r>
              <a:rPr lang="en-US" sz="2400" dirty="0" smtClean="0"/>
              <a:t>Hills?</a:t>
            </a:r>
          </a:p>
          <a:p>
            <a:pPr lvl="1"/>
            <a:r>
              <a:rPr lang="en-US" sz="2400" dirty="0" smtClean="0"/>
              <a:t>Driver Behavior – Acceleration and Regeneration curves are programmable.</a:t>
            </a:r>
          </a:p>
          <a:p>
            <a:r>
              <a:rPr lang="en-US" sz="2800" dirty="0" smtClean="0"/>
              <a:t>Cost and Availability of Electricity</a:t>
            </a:r>
          </a:p>
          <a:p>
            <a:r>
              <a:rPr lang="en-US" sz="2800" dirty="0" smtClean="0"/>
              <a:t>Battery Capacity and Type of Charging</a:t>
            </a:r>
          </a:p>
          <a:p>
            <a:pPr lvl="1"/>
            <a:r>
              <a:rPr lang="en-US" sz="2400" dirty="0" smtClean="0"/>
              <a:t>Tradeoff between battery capacity and on-route charging</a:t>
            </a:r>
          </a:p>
          <a:p>
            <a:pPr lvl="1"/>
            <a:r>
              <a:rPr lang="en-US" sz="2400" dirty="0" smtClean="0"/>
              <a:t>Conductive </a:t>
            </a:r>
          </a:p>
          <a:p>
            <a:pPr lvl="2"/>
            <a:r>
              <a:rPr lang="en-US" sz="2000" dirty="0" smtClean="0"/>
              <a:t>Fast, on route or in depot, moving parts -&gt; maintenance</a:t>
            </a:r>
          </a:p>
          <a:p>
            <a:pPr lvl="1"/>
            <a:r>
              <a:rPr lang="en-US" sz="2400" dirty="0" smtClean="0"/>
              <a:t>Inductive</a:t>
            </a:r>
          </a:p>
          <a:p>
            <a:pPr lvl="2"/>
            <a:r>
              <a:rPr lang="en-US" sz="2000" dirty="0" smtClean="0"/>
              <a:t>Slower but no moving parts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30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Visually Impaired Pedestrians</a:t>
            </a:r>
          </a:p>
          <a:p>
            <a:pPr lvl="1"/>
            <a:r>
              <a:rPr lang="en-US" sz="2400" dirty="0" smtClean="0"/>
              <a:t>We installed noise generators</a:t>
            </a:r>
          </a:p>
          <a:p>
            <a:r>
              <a:rPr lang="en-US" sz="2800" dirty="0" smtClean="0"/>
              <a:t>Maintenance</a:t>
            </a:r>
          </a:p>
          <a:p>
            <a:pPr lvl="1"/>
            <a:r>
              <a:rPr lang="en-US" sz="2400" dirty="0" smtClean="0"/>
              <a:t>No perfect bus – How is the support from the OEM?</a:t>
            </a:r>
          </a:p>
          <a:p>
            <a:pPr lvl="1"/>
            <a:r>
              <a:rPr lang="en-US" sz="2400" dirty="0" smtClean="0"/>
              <a:t>How long is the battery warranty?  What are the parameters defining end of life?</a:t>
            </a:r>
          </a:p>
          <a:p>
            <a:pPr lvl="1"/>
            <a:r>
              <a:rPr lang="en-US" sz="2400" dirty="0" smtClean="0"/>
              <a:t>Technician skill set somewhat different from diesel buses.</a:t>
            </a:r>
          </a:p>
          <a:p>
            <a:pPr lvl="1"/>
            <a:r>
              <a:rPr lang="en-US" sz="2400" dirty="0"/>
              <a:t>How will you protect yourself from hardware and software obsolescence?</a:t>
            </a:r>
          </a:p>
          <a:p>
            <a:r>
              <a:rPr lang="en-US" sz="2800" dirty="0" smtClean="0"/>
              <a:t>Financial Strength of the Manufacturer – Will they be around for the life of the bus?</a:t>
            </a:r>
            <a:endParaRPr lang="en-US" sz="2800" dirty="0"/>
          </a:p>
        </p:txBody>
      </p:sp>
      <p:pic>
        <p:nvPicPr>
          <p:cNvPr id="4" name="7C000D1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0641" y="1891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/>
              <a:t>?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412452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Annual Emissions Reduction per Bus*</a:t>
            </a:r>
          </a:p>
          <a:p>
            <a:pPr lvl="1"/>
            <a:r>
              <a:rPr lang="en-US" sz="2800" dirty="0" smtClean="0"/>
              <a:t>Assumptions:</a:t>
            </a:r>
          </a:p>
          <a:p>
            <a:pPr lvl="2"/>
            <a:r>
              <a:rPr lang="en-US" sz="2400" dirty="0" smtClean="0"/>
              <a:t>Western US Energy Production (WECC)</a:t>
            </a:r>
          </a:p>
          <a:p>
            <a:pPr lvl="2"/>
            <a:r>
              <a:rPr lang="en-US" sz="2400" dirty="0" smtClean="0"/>
              <a:t>CNG MPDGE: 2.46</a:t>
            </a:r>
          </a:p>
          <a:p>
            <a:pPr lvl="2"/>
            <a:r>
              <a:rPr lang="en-US" sz="2400" dirty="0" smtClean="0"/>
              <a:t>Electric MPDGE:  16.1</a:t>
            </a:r>
          </a:p>
          <a:p>
            <a:pPr lvl="2"/>
            <a:r>
              <a:rPr lang="en-US" sz="2400" dirty="0" smtClean="0"/>
              <a:t>Annual Mileage:  12,700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/>
          </a:p>
          <a:p>
            <a:pPr lvl="2"/>
            <a:endParaRPr lang="en-US" sz="2400" dirty="0" smtClean="0"/>
          </a:p>
          <a:p>
            <a:r>
              <a:rPr lang="en-US" dirty="0" smtClean="0"/>
              <a:t>* Using the Heavy Duty Emissions Calculator from Argonne National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/>
          <a:lstStyle/>
          <a:p>
            <a:r>
              <a:rPr lang="en-US" dirty="0"/>
              <a:t>Annual Emissions Reduction per Bus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57" y="1783432"/>
            <a:ext cx="7086600" cy="42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Costs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465483"/>
              </p:ext>
            </p:extLst>
          </p:nvPr>
        </p:nvGraphicFramePr>
        <p:xfrm>
          <a:off x="209462" y="1689100"/>
          <a:ext cx="11859815" cy="3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0725118" imgH="3476651" progId="Excel.Sheet.12">
                  <p:embed/>
                </p:oleObj>
              </mc:Choice>
              <mc:Fallback>
                <p:oleObj name="Worksheet" r:id="rId3" imgW="10725118" imgH="3476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462" y="1689100"/>
                        <a:ext cx="11859815" cy="3844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0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Street Mall Operation</a:t>
            </a:r>
          </a:p>
          <a:p>
            <a:r>
              <a:rPr lang="en-US" sz="4400" dirty="0" smtClean="0"/>
              <a:t>RTD Electric Mall Shuttle Buses</a:t>
            </a:r>
          </a:p>
          <a:p>
            <a:r>
              <a:rPr lang="en-US" sz="4400" dirty="0" smtClean="0"/>
              <a:t>RTD Electric Bus Charging Operation</a:t>
            </a:r>
          </a:p>
          <a:p>
            <a:r>
              <a:rPr lang="en-US" sz="4400" dirty="0" smtClean="0"/>
              <a:t>Things to Consider</a:t>
            </a:r>
          </a:p>
          <a:p>
            <a:r>
              <a:rPr lang="en-US" sz="4400" dirty="0" smtClean="0"/>
              <a:t>Questions &amp; Answers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157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Street Mall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“Free” Shuttle service known as “Free Mall Ride”</a:t>
            </a:r>
          </a:p>
          <a:p>
            <a:r>
              <a:rPr lang="en-US" sz="3200" dirty="0" smtClean="0"/>
              <a:t>1.4 miles long along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Street between Union Station and Civic Center Station</a:t>
            </a:r>
          </a:p>
          <a:p>
            <a:r>
              <a:rPr lang="en-US" sz="3200" dirty="0" smtClean="0"/>
              <a:t>Opened in 1982 from Broadway (Civic Center Station) to Market Street (Market Street Station)</a:t>
            </a:r>
          </a:p>
          <a:p>
            <a:r>
              <a:rPr lang="en-US" sz="3200" dirty="0" smtClean="0"/>
              <a:t>Designed by Pei Cobb Freed &amp; Partners, with renowned architect I.M. Pei as design partner.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Street Mall </a:t>
            </a:r>
            <a:r>
              <a:rPr lang="en-US" dirty="0" smtClean="0"/>
              <a:t>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Bus stops at every intersection</a:t>
            </a:r>
          </a:p>
          <a:p>
            <a:r>
              <a:rPr lang="en-US" sz="3200" dirty="0" smtClean="0"/>
              <a:t>Runs 4:59 a.m. to 1:21 a.m. weekdays - slightly shorter on weekends and Holidays</a:t>
            </a:r>
          </a:p>
          <a:p>
            <a:r>
              <a:rPr lang="en-US" sz="3200" dirty="0" smtClean="0"/>
              <a:t>Shuttles run 90 </a:t>
            </a:r>
            <a:r>
              <a:rPr lang="en-US" sz="3200" dirty="0"/>
              <a:t>sec </a:t>
            </a:r>
            <a:r>
              <a:rPr lang="en-US" sz="3200" dirty="0" smtClean="0"/>
              <a:t>headways during 3 peak times</a:t>
            </a:r>
          </a:p>
          <a:p>
            <a:r>
              <a:rPr lang="en-US" sz="3200" dirty="0" smtClean="0"/>
              <a:t>Average weekday ridership: 43,971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Street Mall </a:t>
            </a:r>
            <a:r>
              <a:rPr lang="en-US" dirty="0" smtClean="0"/>
              <a:t>Operations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7711"/>
            <a:ext cx="10515600" cy="39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RTD Electric Mall Shuttle 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Manufactured by BYD in Lancaster, CA</a:t>
            </a:r>
          </a:p>
          <a:p>
            <a:r>
              <a:rPr lang="en-US" sz="4000" dirty="0" smtClean="0"/>
              <a:t>Length: 45’</a:t>
            </a:r>
          </a:p>
          <a:p>
            <a:r>
              <a:rPr lang="en-US" sz="4000" dirty="0" smtClean="0"/>
              <a:t>Curb Weight: about 30,000lbs</a:t>
            </a:r>
          </a:p>
          <a:p>
            <a:r>
              <a:rPr lang="en-US" sz="4000" dirty="0" smtClean="0"/>
              <a:t>Completely Low Floor</a:t>
            </a:r>
          </a:p>
          <a:p>
            <a:r>
              <a:rPr lang="en-US" sz="4000" dirty="0" smtClean="0"/>
              <a:t>Right Hand Drive</a:t>
            </a:r>
          </a:p>
          <a:p>
            <a:r>
              <a:rPr lang="en-US" sz="4000" dirty="0" smtClean="0"/>
              <a:t>Three Passenger Doors and a Driver’s Door</a:t>
            </a:r>
          </a:p>
          <a:p>
            <a:r>
              <a:rPr lang="en-US" sz="4000" dirty="0" smtClean="0"/>
              <a:t>Two Drive Modes:  On-Mall and Off-Mall</a:t>
            </a:r>
          </a:p>
          <a:p>
            <a:r>
              <a:rPr lang="en-US" sz="4000" dirty="0" smtClean="0"/>
              <a:t>Two 90 kW Motors (244 </a:t>
            </a:r>
            <a:r>
              <a:rPr lang="en-US" sz="4000" dirty="0" err="1" smtClean="0"/>
              <a:t>hp</a:t>
            </a:r>
            <a:r>
              <a:rPr lang="en-US" sz="4000" dirty="0" smtClean="0"/>
              <a:t> total)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RTD Electric Mall Shuttle 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485276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Driver’s compartment separated from Passenger </a:t>
            </a:r>
            <a:r>
              <a:rPr lang="en-US" sz="3200" dirty="0" smtClean="0"/>
              <a:t>compartment</a:t>
            </a:r>
          </a:p>
          <a:p>
            <a:pPr lvl="1"/>
            <a:r>
              <a:rPr lang="en-US" sz="2800" dirty="0" smtClean="0"/>
              <a:t>Including separate HVAC</a:t>
            </a:r>
          </a:p>
          <a:p>
            <a:r>
              <a:rPr lang="en-US" sz="3200" dirty="0" smtClean="0"/>
              <a:t>Zero Tailpipe Emissions – No Fuel-Fired Heater</a:t>
            </a:r>
          </a:p>
          <a:p>
            <a:r>
              <a:rPr lang="en-US" sz="3200" dirty="0" smtClean="0"/>
              <a:t>ADA Features:</a:t>
            </a:r>
          </a:p>
          <a:p>
            <a:pPr lvl="1"/>
            <a:r>
              <a:rPr lang="en-US" sz="2800" dirty="0" smtClean="0"/>
              <a:t>Two Wheelchair Securement Areas </a:t>
            </a:r>
          </a:p>
          <a:p>
            <a:pPr lvl="1"/>
            <a:r>
              <a:rPr lang="en-US" sz="2800" dirty="0" smtClean="0"/>
              <a:t>Manual Ramp</a:t>
            </a:r>
          </a:p>
          <a:p>
            <a:pPr lvl="1"/>
            <a:r>
              <a:rPr lang="en-US" sz="2800" dirty="0" smtClean="0"/>
              <a:t>Kneeling</a:t>
            </a:r>
          </a:p>
          <a:p>
            <a:r>
              <a:rPr lang="en-US" sz="3200" dirty="0" smtClean="0"/>
              <a:t>Capacity without Wheelchairs:  107 (18 seated + 88 Standees + Driver)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317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RTD Electric Mall Shuttle 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Battery Type:  Lithium Iron Phosphate</a:t>
            </a:r>
          </a:p>
          <a:p>
            <a:r>
              <a:rPr lang="en-US" sz="3200" dirty="0" smtClean="0"/>
              <a:t>Battery Capacity:	292 kWh</a:t>
            </a:r>
          </a:p>
          <a:p>
            <a:r>
              <a:rPr lang="en-US" sz="3200" dirty="0" smtClean="0"/>
              <a:t>Battery Packs: 2 Each 540 VDC in Parallel</a:t>
            </a:r>
          </a:p>
          <a:p>
            <a:r>
              <a:rPr lang="en-US" sz="3200" dirty="0" smtClean="0"/>
              <a:t>No external heating or cooling of the batteries is required</a:t>
            </a:r>
          </a:p>
        </p:txBody>
      </p:sp>
    </p:spTree>
    <p:extLst>
      <p:ext uri="{BB962C8B-B14F-4D97-AF65-F5344CB8AC3E}">
        <p14:creationId xmlns:p14="http://schemas.microsoft.com/office/powerpoint/2010/main" val="876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RTD Electric Bus Charging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Buses housed at Platte Division</a:t>
            </a:r>
          </a:p>
          <a:p>
            <a:r>
              <a:rPr lang="en-US" sz="3200" dirty="0" smtClean="0"/>
              <a:t>30 Chargers – 10 on each island</a:t>
            </a:r>
          </a:p>
          <a:p>
            <a:r>
              <a:rPr lang="en-US" sz="3200" dirty="0" smtClean="0"/>
              <a:t>Charging Power: 80kW, 480 VAC</a:t>
            </a:r>
          </a:p>
          <a:p>
            <a:r>
              <a:rPr lang="en-US" sz="3200" dirty="0"/>
              <a:t>Charging Time from 20% to 100%: approximately 3.5 </a:t>
            </a:r>
            <a:r>
              <a:rPr lang="en-US" sz="3200" dirty="0" smtClean="0"/>
              <a:t>hours</a:t>
            </a:r>
          </a:p>
          <a:p>
            <a:r>
              <a:rPr lang="en-US" sz="3200" dirty="0" smtClean="0"/>
              <a:t>Separate transformer/metered service</a:t>
            </a:r>
          </a:p>
          <a:p>
            <a:r>
              <a:rPr lang="en-US" sz="3200" dirty="0" smtClean="0"/>
              <a:t>Equipment Field Certified by TuV and accepted by city inspector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53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ctrification of Mall Shuttles" id="{C39A0B95-E419-4A4B-815F-27A637FBD6BD}" vid="{C62FA01A-A836-4E22-A1EC-649CEDDB5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4f045ff9-0cc1-4617-aacb-f5cc6549892b" ContentTypeId="0x0101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CCDBA6420E348892451A98214C532" ma:contentTypeVersion="8" ma:contentTypeDescription="Create a new document." ma:contentTypeScope="" ma:versionID="2c645feafecbeba99b383b6bf77e65f0">
  <xsd:schema xmlns:xsd="http://www.w3.org/2001/XMLSchema" xmlns:xs="http://www.w3.org/2001/XMLSchema" xmlns:p="http://schemas.microsoft.com/office/2006/metadata/properties" xmlns:ns2="034bf910-781b-4f5c-b130-6b131041486c" xmlns:ns3="0f6a10bd-2b66-4810-8d4c-8e3d06ee7319" xmlns:ns4="4459fbb8-6bea-4bf6-83e1-95bff48e392f" targetNamespace="http://schemas.microsoft.com/office/2006/metadata/properties" ma:root="true" ma:fieldsID="75e2f271f435baccbe72149065722027" ns2:_="" ns3:_="" ns4:_="">
    <xsd:import namespace="034bf910-781b-4f5c-b130-6b131041486c"/>
    <xsd:import namespace="0f6a10bd-2b66-4810-8d4c-8e3d06ee7319"/>
    <xsd:import namespace="4459fbb8-6bea-4bf6-83e1-95bff48e39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g05d9bc556cb4ee4816286516bf4c0a5" minOccurs="0"/>
                <xsd:element ref="ns4:Sorting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bf910-781b-4f5c-b130-6b13104148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a10bd-2b66-4810-8d4c-8e3d06ee7319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4598e8a2-5e2f-41eb-a09a-406785d269cd}" ma:internalName="TaxCatchAll" ma:readOnly="false" ma:showField="CatchAllData" ma:web="0f6a10bd-2b66-4810-8d4c-8e3d06ee7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4598e8a2-5e2f-41eb-a09a-406785d269cd}" ma:internalName="TaxCatchAllLabel" ma:readOnly="true" ma:showField="CatchAllDataLabel" ma:web="0f6a10bd-2b66-4810-8d4c-8e3d06ee7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9fbb8-6bea-4bf6-83e1-95bff48e392f" elementFormDefault="qualified">
    <xsd:import namespace="http://schemas.microsoft.com/office/2006/documentManagement/types"/>
    <xsd:import namespace="http://schemas.microsoft.com/office/infopath/2007/PartnerControls"/>
    <xsd:element name="g05d9bc556cb4ee4816286516bf4c0a5" ma:index="12" nillable="true" ma:taxonomy="true" ma:internalName="g05d9bc556cb4ee4816286516bf4c0a5" ma:taxonomyFieldName="RTD_x0020_Department" ma:displayName="RTD Department" ma:default="" ma:fieldId="{005d9bc5-56cb-4ee4-8162-86516bf4c0a5}" ma:sspId="4f045ff9-0cc1-4617-aacb-f5cc6549892b" ma:termSetId="15d31e51-5250-41b2-ad6f-75868fc2cc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rting" ma:index="14" nillable="true" ma:displayName="Sorting" ma:description="Sort number used to display the documents in order in the webpart.  Documents that are instructions and not the actual template should be numbered before the template they reference." ma:internalName="Sorting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6a10bd-2b66-4810-8d4c-8e3d06ee7319"/>
    <g05d9bc556cb4ee4816286516bf4c0a5 xmlns="4459fbb8-6bea-4bf6-83e1-95bff48e392f">
      <Terms xmlns="http://schemas.microsoft.com/office/infopath/2007/PartnerControls"/>
    </g05d9bc556cb4ee4816286516bf4c0a5>
    <Sorting xmlns="4459fbb8-6bea-4bf6-83e1-95bff48e392f" xsi:nil="true"/>
  </documentManagement>
</p:properties>
</file>

<file path=customXml/itemProps1.xml><?xml version="1.0" encoding="utf-8"?>
<ds:datastoreItem xmlns:ds="http://schemas.openxmlformats.org/officeDocument/2006/customXml" ds:itemID="{DCC84E05-0974-4EEF-8EDB-D20416323E2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DB1EB2F-DCE5-4E16-9DDE-20550862BB4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FE248FC-4EA8-42A0-AFEE-5F94F9999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bf910-781b-4f5c-b130-6b131041486c"/>
    <ds:schemaRef ds:uri="0f6a10bd-2b66-4810-8d4c-8e3d06ee7319"/>
    <ds:schemaRef ds:uri="4459fbb8-6bea-4bf6-83e1-95bff48e3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0DBC5E0-3FD0-45B5-A102-71644EC914D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9236A21-F0EB-44F5-8BFA-26A2994E57E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034bf910-781b-4f5c-b130-6b131041486c"/>
    <ds:schemaRef ds:uri="http://purl.org/dc/dcmitype/"/>
    <ds:schemaRef ds:uri="4459fbb8-6bea-4bf6-83e1-95bff48e392f"/>
    <ds:schemaRef ds:uri="0f6a10bd-2b66-4810-8d4c-8e3d06ee731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Electrification of Mall Shuttles</Template>
  <TotalTime>63</TotalTime>
  <Words>574</Words>
  <Application>Microsoft Office PowerPoint</Application>
  <PresentationFormat>Widescreen</PresentationFormat>
  <Paragraphs>111</Paragraphs>
  <Slides>17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Office Theme</vt:lpstr>
      <vt:lpstr>Microsoft Excel Worksheet</vt:lpstr>
      <vt:lpstr>Electrification of the 16th St.  Mall Shuttles</vt:lpstr>
      <vt:lpstr>Summary</vt:lpstr>
      <vt:lpstr>16th Street Mall Operations</vt:lpstr>
      <vt:lpstr>16th Street Mall Operations </vt:lpstr>
      <vt:lpstr>16th Street Mall Operations </vt:lpstr>
      <vt:lpstr>RTD Electric Mall Shuttle Buses</vt:lpstr>
      <vt:lpstr>RTD Electric Mall Shuttle Buses</vt:lpstr>
      <vt:lpstr>RTD Electric Mall Shuttle Buses</vt:lpstr>
      <vt:lpstr>RTD Electric Bus Charging Operation</vt:lpstr>
      <vt:lpstr>RTD Electric Bus Charging Operation</vt:lpstr>
      <vt:lpstr>RTD Electric Bus Charging Operation</vt:lpstr>
      <vt:lpstr>Things to Consider </vt:lpstr>
      <vt:lpstr>Things to Consider</vt:lpstr>
      <vt:lpstr>Questions</vt:lpstr>
      <vt:lpstr>Questions</vt:lpstr>
      <vt:lpstr>Questions</vt:lpstr>
      <vt:lpstr>Operational Costs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Electrification of the 16th St.  Mall Shuttles</dc:title>
  <dc:creator>Weidenaar, William</dc:creator>
  <cp:lastModifiedBy>Weidenaar, William</cp:lastModifiedBy>
  <cp:revision>3</cp:revision>
  <cp:lastPrinted>2018-05-16T15:09:38Z</cp:lastPrinted>
  <dcterms:created xsi:type="dcterms:W3CDTF">2018-05-16T21:10:13Z</dcterms:created>
  <dcterms:modified xsi:type="dcterms:W3CDTF">2018-05-16T22:34:57Z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0x010100B97CCDBA6420E348892451A98214C532</vt:lpwstr>
  </property>
  <property fmtid="{D5CDD505-2E9C-101B-9397-08002B2CF9AE}" pid="3" name="RTD_x0020_Department">
    <vt:lpwstr/>
  </property>
  <property fmtid="{D5CDD505-2E9C-101B-9397-08002B2CF9AE}" pid="4" name="RTD Department">
    <vt:lpwstr/>
  </property>
</Properties>
</file>