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52"/>
  </p:notesMasterIdLst>
  <p:handoutMasterIdLst>
    <p:handoutMasterId r:id="rId53"/>
  </p:handoutMasterIdLst>
  <p:sldIdLst>
    <p:sldId id="265" r:id="rId3"/>
    <p:sldId id="291" r:id="rId4"/>
    <p:sldId id="338" r:id="rId5"/>
    <p:sldId id="301" r:id="rId6"/>
    <p:sldId id="303" r:id="rId7"/>
    <p:sldId id="337" r:id="rId8"/>
    <p:sldId id="349" r:id="rId9"/>
    <p:sldId id="313" r:id="rId10"/>
    <p:sldId id="381" r:id="rId11"/>
    <p:sldId id="373" r:id="rId12"/>
    <p:sldId id="371" r:id="rId13"/>
    <p:sldId id="335" r:id="rId14"/>
    <p:sldId id="315" r:id="rId15"/>
    <p:sldId id="372" r:id="rId16"/>
    <p:sldId id="339" r:id="rId17"/>
    <p:sldId id="345" r:id="rId18"/>
    <p:sldId id="355" r:id="rId19"/>
    <p:sldId id="375" r:id="rId20"/>
    <p:sldId id="352" r:id="rId21"/>
    <p:sldId id="340" r:id="rId22"/>
    <p:sldId id="311" r:id="rId23"/>
    <p:sldId id="385" r:id="rId24"/>
    <p:sldId id="374" r:id="rId25"/>
    <p:sldId id="378" r:id="rId26"/>
    <p:sldId id="376" r:id="rId27"/>
    <p:sldId id="379" r:id="rId28"/>
    <p:sldId id="380" r:id="rId29"/>
    <p:sldId id="359" r:id="rId30"/>
    <p:sldId id="344" r:id="rId31"/>
    <p:sldId id="346" r:id="rId32"/>
    <p:sldId id="353" r:id="rId33"/>
    <p:sldId id="382" r:id="rId34"/>
    <p:sldId id="366" r:id="rId35"/>
    <p:sldId id="367" r:id="rId36"/>
    <p:sldId id="334" r:id="rId37"/>
    <p:sldId id="370" r:id="rId38"/>
    <p:sldId id="384" r:id="rId39"/>
    <p:sldId id="332" r:id="rId40"/>
    <p:sldId id="321" r:id="rId41"/>
    <p:sldId id="323" r:id="rId42"/>
    <p:sldId id="383" r:id="rId43"/>
    <p:sldId id="347" r:id="rId44"/>
    <p:sldId id="386" r:id="rId45"/>
    <p:sldId id="341" r:id="rId46"/>
    <p:sldId id="348" r:id="rId47"/>
    <p:sldId id="350" r:id="rId48"/>
    <p:sldId id="365" r:id="rId49"/>
    <p:sldId id="364" r:id="rId50"/>
    <p:sldId id="35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5/17/2018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5/17/2018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and brief</a:t>
            </a:r>
            <a:r>
              <a:rPr lang="en-US" baseline="0" dirty="0"/>
              <a:t>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they feel involved from the beginning they will be your biggest Champion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58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will fully understand what they will be maintaining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3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Eliminating any fears they</a:t>
            </a:r>
            <a:r>
              <a:rPr lang="en-US" baseline="0" dirty="0"/>
              <a:t> have!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41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telling you a</a:t>
            </a:r>
            <a:r>
              <a:rPr lang="en-US" baseline="0" dirty="0"/>
              <a:t> little about the City of Porterville.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8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propose my Top 10 List to help you prepare</a:t>
            </a:r>
            <a:r>
              <a:rPr lang="en-US" baseline="0" dirty="0"/>
              <a:t> for your Electric Drive!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1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more you communicate to your</a:t>
            </a:r>
            <a:r>
              <a:rPr lang="en-US" baseline="0" dirty="0"/>
              <a:t> public, operators, and maintenance staff the more acceptance and buy in you will get in return.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0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everyone, you will thank yourself when</a:t>
            </a:r>
            <a:r>
              <a:rPr lang="en-US" baseline="0" dirty="0"/>
              <a:t> you are challenged.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2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have noticed that I didn’t include funding as a barrier. Funding zero emission vehicles is</a:t>
            </a:r>
            <a:r>
              <a:rPr lang="en-US" baseline="0" dirty="0"/>
              <a:t> a top priority on both the federal and state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52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City of Porterville is a small urban transit provider and funding is very limited. However, if you adopt early you have a better chance of securing funding before it</a:t>
            </a:r>
            <a:r>
              <a:rPr lang="en-US" baseline="0" dirty="0"/>
              <a:t> gets really competitive.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47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Utility Provider have</a:t>
            </a:r>
            <a:r>
              <a:rPr lang="en-US" baseline="0" dirty="0"/>
              <a:t> set goals to support increased EV adoption across all customer types and to improve the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27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</a:t>
            </a:r>
            <a:r>
              <a:rPr lang="en-US" baseline="0" dirty="0"/>
              <a:t> Rich and Russell traveling around China learning all they can about EV’s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5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 title="Slide Design Pictu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5/17/2018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5/17/2018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5/17/2018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5/17/2018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5/17/2018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5/17/2018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940" y="5252421"/>
            <a:ext cx="914400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City of Porterville</a:t>
            </a:r>
            <a:br>
              <a:rPr lang="en-US" dirty="0"/>
            </a:br>
            <a:r>
              <a:rPr lang="en-US" dirty="0"/>
              <a:t>Richard Tree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4" y="2143474"/>
            <a:ext cx="4467827" cy="3134543"/>
          </a:xfrm>
        </p:spPr>
        <p:txBody>
          <a:bodyPr>
            <a:normAutofit/>
          </a:bodyPr>
          <a:lstStyle/>
          <a:p>
            <a:r>
              <a:rPr lang="en-US" sz="2400" dirty="0"/>
              <a:t>#1 – Infrastructure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#2 – Utility Rate Structure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#3 – Knowledge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#4 – Transit Service Requirements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#5 – Commitment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05" y="2270759"/>
            <a:ext cx="6820993" cy="2879975"/>
          </a:xfrm>
        </p:spPr>
      </p:pic>
    </p:spTree>
    <p:extLst>
      <p:ext uri="{BB962C8B-B14F-4D97-AF65-F5344CB8AC3E}">
        <p14:creationId xmlns:p14="http://schemas.microsoft.com/office/powerpoint/2010/main" val="39241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#2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6000" dirty="0">
                <a:latin typeface="Arial Black" panose="020B0A04020102020204" pitchFamily="34" charset="0"/>
              </a:rPr>
              <a:t>Looming Regulations</a:t>
            </a:r>
          </a:p>
        </p:txBody>
      </p:sp>
    </p:spTree>
    <p:extLst>
      <p:ext uri="{BB962C8B-B14F-4D97-AF65-F5344CB8AC3E}">
        <p14:creationId xmlns:p14="http://schemas.microsoft.com/office/powerpoint/2010/main" val="4214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Clean Transit Regulation</a:t>
            </a:r>
            <a:br>
              <a:rPr lang="en-US" dirty="0"/>
            </a:br>
            <a:r>
              <a:rPr lang="en-US" dirty="0"/>
              <a:t>ZEB Purchase Requirement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886045"/>
              </p:ext>
            </p:extLst>
          </p:nvPr>
        </p:nvGraphicFramePr>
        <p:xfrm>
          <a:off x="1341438" y="1901825"/>
          <a:ext cx="9509124" cy="1854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69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9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9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Large Fleets (&gt;=100</a:t>
                      </a:r>
                      <a:r>
                        <a:rPr lang="en-US" baseline="0" dirty="0"/>
                        <a:t> buses)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 Fleets (30-99</a:t>
                      </a:r>
                      <a:r>
                        <a:rPr lang="en-US" baseline="0" dirty="0"/>
                        <a:t> buses)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Fleets (&lt;30 buses)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2020 –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2023 – 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 – 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2026 –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2026 –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2026 – 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2029 –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2029 –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2029 –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51885" y="3957066"/>
            <a:ext cx="48882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Public Workshop on the Proposed</a:t>
            </a:r>
          </a:p>
          <a:p>
            <a:pPr algn="ctr"/>
            <a:r>
              <a:rPr lang="en-US" sz="1100" dirty="0"/>
              <a:t>Innovative Clean Transit Regulation</a:t>
            </a:r>
          </a:p>
          <a:p>
            <a:pPr algn="ctr"/>
            <a:r>
              <a:rPr lang="en-US" sz="1100" dirty="0"/>
              <a:t>Discussion Document</a:t>
            </a:r>
          </a:p>
          <a:p>
            <a:pPr algn="ctr"/>
            <a:r>
              <a:rPr lang="en-US" sz="1100" dirty="0"/>
              <a:t>December 15, 2017</a:t>
            </a:r>
          </a:p>
          <a:p>
            <a:pPr algn="ctr"/>
            <a:r>
              <a:rPr lang="en-US" sz="1100" dirty="0"/>
              <a:t>California Air Resources Board</a:t>
            </a:r>
          </a:p>
        </p:txBody>
      </p:sp>
    </p:spTree>
    <p:extLst>
      <p:ext uri="{BB962C8B-B14F-4D97-AF65-F5344CB8AC3E}">
        <p14:creationId xmlns:p14="http://schemas.microsoft.com/office/powerpoint/2010/main" val="10058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2030 Zero Emission Bus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endParaRPr lang="en-US" dirty="0"/>
          </a:p>
          <a:p>
            <a:pPr marL="45720" indent="0" algn="ctr">
              <a:buNone/>
            </a:pPr>
            <a:endParaRPr lang="en-US" dirty="0"/>
          </a:p>
          <a:p>
            <a:pPr marL="45720" indent="0" algn="ctr">
              <a:buNone/>
            </a:pPr>
            <a:endParaRPr lang="en-US" dirty="0"/>
          </a:p>
          <a:p>
            <a:pPr marL="45720" indent="0" algn="ctr">
              <a:buNone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Requires Action Now</a:t>
            </a:r>
          </a:p>
        </p:txBody>
      </p:sp>
    </p:spTree>
    <p:extLst>
      <p:ext uri="{BB962C8B-B14F-4D97-AF65-F5344CB8AC3E}">
        <p14:creationId xmlns:p14="http://schemas.microsoft.com/office/powerpoint/2010/main" val="4682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#3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6000" dirty="0">
                <a:latin typeface="Arial Black" panose="020B0A04020102020204" pitchFamily="34" charset="0"/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val="29612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-9751" r="25575" b="-14731"/>
          <a:stretch/>
        </p:blipFill>
        <p:spPr>
          <a:xfrm>
            <a:off x="0" y="0"/>
            <a:ext cx="73152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1028700" y="6229350"/>
            <a:ext cx="525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http://amazingideas.co/examples-perfect-urban-design-will-denitely-like/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5082" y="1905506"/>
            <a:ext cx="42832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Public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Board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Elected Officials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Local Air District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Staff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83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091" y="1083444"/>
            <a:ext cx="9163050" cy="872490"/>
          </a:xfrm>
        </p:spPr>
        <p:txBody>
          <a:bodyPr/>
          <a:lstStyle/>
          <a:p>
            <a:r>
              <a:rPr lang="en-US" dirty="0"/>
              <a:t>Include Everyone</a:t>
            </a:r>
          </a:p>
        </p:txBody>
      </p:sp>
    </p:spTree>
    <p:extLst>
      <p:ext uri="{BB962C8B-B14F-4D97-AF65-F5344CB8AC3E}">
        <p14:creationId xmlns:p14="http://schemas.microsoft.com/office/powerpoint/2010/main" val="20483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#4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6000" dirty="0">
                <a:latin typeface="Arial Black" panose="020B0A04020102020204" pitchFamily="34" charset="0"/>
              </a:rPr>
              <a:t>Seek Funding NOW</a:t>
            </a:r>
          </a:p>
        </p:txBody>
      </p:sp>
    </p:spTree>
    <p:extLst>
      <p:ext uri="{BB962C8B-B14F-4D97-AF65-F5344CB8AC3E}">
        <p14:creationId xmlns:p14="http://schemas.microsoft.com/office/powerpoint/2010/main" val="38099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3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3049523"/>
            <a:ext cx="3984306" cy="10308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Preparing for</a:t>
            </a:r>
            <a:br>
              <a:rPr lang="en-US" dirty="0"/>
            </a:br>
            <a:r>
              <a:rPr lang="en-US" dirty="0"/>
              <a:t>Zero Emission Buses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9" y="0"/>
            <a:ext cx="768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14" y="1891713"/>
            <a:ext cx="3200400" cy="307457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Funding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Federal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State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Local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1262983"/>
            <a:ext cx="6370638" cy="4332033"/>
          </a:xfrm>
        </p:spPr>
      </p:pic>
      <p:sp>
        <p:nvSpPr>
          <p:cNvPr id="7" name="TextBox 6"/>
          <p:cNvSpPr txBox="1"/>
          <p:nvPr/>
        </p:nvSpPr>
        <p:spPr>
          <a:xfrm>
            <a:off x="7178040" y="5806441"/>
            <a:ext cx="3600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http://www.brandtuitive.com/nespresso-out-of-home/</a:t>
            </a:r>
          </a:p>
        </p:txBody>
      </p:sp>
    </p:spTree>
    <p:extLst>
      <p:ext uri="{BB962C8B-B14F-4D97-AF65-F5344CB8AC3E}">
        <p14:creationId xmlns:p14="http://schemas.microsoft.com/office/powerpoint/2010/main" val="37951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513" y="400050"/>
            <a:ext cx="9509760" cy="603504"/>
          </a:xfrm>
        </p:spPr>
        <p:txBody>
          <a:bodyPr/>
          <a:lstStyle/>
          <a:p>
            <a:r>
              <a:rPr lang="en-US" dirty="0"/>
              <a:t>Major Funding Programs in California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62611"/>
              </p:ext>
            </p:extLst>
          </p:nvPr>
        </p:nvGraphicFramePr>
        <p:xfrm>
          <a:off x="1341119" y="1003554"/>
          <a:ext cx="9366547" cy="48463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2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23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41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LoNo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over $100M since 2014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5307 Capital Funds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774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Resources Board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(Cap and Trade)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Zero-Emission Bus Pilot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Commercial Deployment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Hybrid and Zero-Emission Truck and Bus Voucher Incentive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3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Resources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Carbon Fuel Regulation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1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 State Transportation Agency (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CalSTA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 and Intercity Rail Capital Program (TIRCP)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41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Caltrans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Carbon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Transit Operations Program (LCTOP)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23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Air 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Benefits 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41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Lease Options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 Financing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91840" y="5932170"/>
            <a:ext cx="5646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* Not a complete list</a:t>
            </a:r>
          </a:p>
        </p:txBody>
      </p:sp>
    </p:spTree>
    <p:extLst>
      <p:ext uri="{BB962C8B-B14F-4D97-AF65-F5344CB8AC3E}">
        <p14:creationId xmlns:p14="http://schemas.microsoft.com/office/powerpoint/2010/main" val="30895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California Air Resources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901953"/>
            <a:ext cx="9509760" cy="1527048"/>
          </a:xfrm>
        </p:spPr>
        <p:txBody>
          <a:bodyPr>
            <a:normAutofit/>
          </a:bodyPr>
          <a:lstStyle/>
          <a:p>
            <a:r>
              <a:rPr lang="en-US" sz="4000" dirty="0"/>
              <a:t>$10.3M to pilot 10 zero-emission buses and 11 charging stations</a:t>
            </a:r>
          </a:p>
        </p:txBody>
      </p:sp>
    </p:spTree>
    <p:extLst>
      <p:ext uri="{BB962C8B-B14F-4D97-AF65-F5344CB8AC3E}">
        <p14:creationId xmlns:p14="http://schemas.microsoft.com/office/powerpoint/2010/main" val="41200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#5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5300" dirty="0">
                <a:latin typeface="Arial Black" panose="020B0A04020102020204" pitchFamily="34" charset="0"/>
              </a:rPr>
              <a:t>Utility Provider Is Your Partner</a:t>
            </a:r>
          </a:p>
        </p:txBody>
      </p:sp>
    </p:spTree>
    <p:extLst>
      <p:ext uri="{BB962C8B-B14F-4D97-AF65-F5344CB8AC3E}">
        <p14:creationId xmlns:p14="http://schemas.microsoft.com/office/powerpoint/2010/main" val="2891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Support Increased EV Adoption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7479" y="1700784"/>
            <a:ext cx="8768792" cy="4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Help Remove Barriers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19" y="1831857"/>
            <a:ext cx="7669561" cy="4671813"/>
          </a:xfrm>
        </p:spPr>
      </p:pic>
    </p:spTree>
    <p:extLst>
      <p:ext uri="{BB962C8B-B14F-4D97-AF65-F5344CB8AC3E}">
        <p14:creationId xmlns:p14="http://schemas.microsoft.com/office/powerpoint/2010/main" val="6983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350" y="2366010"/>
            <a:ext cx="109385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u="sng" dirty="0"/>
              <a:t>Infrastructure</a:t>
            </a:r>
            <a:r>
              <a:rPr lang="en-US" sz="2800" dirty="0"/>
              <a:t> – Rebates, Grants, Etc.</a:t>
            </a:r>
          </a:p>
          <a:p>
            <a:pPr>
              <a:buClr>
                <a:schemeClr val="tx1"/>
              </a:buClr>
            </a:pPr>
            <a:endParaRPr lang="en-US" sz="28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u="sng" dirty="0"/>
              <a:t>Rate Structure </a:t>
            </a:r>
            <a:r>
              <a:rPr lang="en-US" sz="2800" dirty="0"/>
              <a:t>– Designed To Encourage Adoption, Cost-Effectiveness</a:t>
            </a:r>
          </a:p>
          <a:p>
            <a:pPr>
              <a:buClr>
                <a:schemeClr val="tx1"/>
              </a:buClr>
            </a:pPr>
            <a:endParaRPr lang="en-US" sz="28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u="sng" dirty="0"/>
              <a:t>Collaboration</a:t>
            </a:r>
            <a:r>
              <a:rPr lang="en-US" sz="2800" dirty="0"/>
              <a:t> – Pilot Projects, Design, Future Needs</a:t>
            </a:r>
          </a:p>
        </p:txBody>
      </p:sp>
    </p:spTree>
    <p:extLst>
      <p:ext uri="{BB962C8B-B14F-4D97-AF65-F5344CB8AC3E}">
        <p14:creationId xmlns:p14="http://schemas.microsoft.com/office/powerpoint/2010/main" val="13519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#6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5300" dirty="0">
                <a:latin typeface="Arial Black" panose="020B0A04020102020204" pitchFamily="34" charset="0"/>
              </a:rPr>
              <a:t>Include Maintenance Staff</a:t>
            </a:r>
          </a:p>
        </p:txBody>
      </p:sp>
    </p:spTree>
    <p:extLst>
      <p:ext uri="{BB962C8B-B14F-4D97-AF65-F5344CB8AC3E}">
        <p14:creationId xmlns:p14="http://schemas.microsoft.com/office/powerpoint/2010/main" val="21358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58101-A0F1-400D-B039-EAEDBCBF9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65" y="0"/>
            <a:ext cx="9145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9083040" cy="906780"/>
          </a:xfrm>
        </p:spPr>
        <p:txBody>
          <a:bodyPr/>
          <a:lstStyle/>
          <a:p>
            <a:r>
              <a:rPr lang="en-US" dirty="0"/>
              <a:t>Your Biggest Champion</a:t>
            </a:r>
          </a:p>
        </p:txBody>
      </p:sp>
    </p:spTree>
    <p:extLst>
      <p:ext uri="{BB962C8B-B14F-4D97-AF65-F5344CB8AC3E}">
        <p14:creationId xmlns:p14="http://schemas.microsoft.com/office/powerpoint/2010/main" val="23462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START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0065" y="6229350"/>
            <a:ext cx="3531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https://homeworlddesign.com/bus-stop-in-baltimore/</a:t>
            </a:r>
          </a:p>
        </p:txBody>
      </p:sp>
    </p:spTree>
    <p:extLst>
      <p:ext uri="{BB962C8B-B14F-4D97-AF65-F5344CB8AC3E}">
        <p14:creationId xmlns:p14="http://schemas.microsoft.com/office/powerpoint/2010/main" val="7803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195575"/>
            <a:ext cx="11683999" cy="332932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#7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5900" dirty="0">
                <a:latin typeface="Arial Black" panose="020B0A04020102020204" pitchFamily="34" charset="0"/>
              </a:rPr>
              <a:t>Charging Standard?</a:t>
            </a:r>
          </a:p>
        </p:txBody>
      </p:sp>
    </p:spTree>
    <p:extLst>
      <p:ext uri="{BB962C8B-B14F-4D97-AF65-F5344CB8AC3E}">
        <p14:creationId xmlns:p14="http://schemas.microsoft.com/office/powerpoint/2010/main" val="25973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7E426-D4DA-431A-AD49-0D87E346A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99" y="1086000"/>
            <a:ext cx="7938001" cy="4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70F0E-2897-4EE5-AE03-6A6508E99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70" y="1040130"/>
            <a:ext cx="901446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374" y="3055619"/>
            <a:ext cx="3200400" cy="606552"/>
          </a:xfrm>
        </p:spPr>
        <p:txBody>
          <a:bodyPr/>
          <a:lstStyle/>
          <a:p>
            <a:r>
              <a:rPr lang="en-US" dirty="0"/>
              <a:t>-Rich Tree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" y="2297066"/>
            <a:ext cx="64820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“It Is Important To Consider Your Entire Fleet (light, medium, heavy) when considering your charging standard.”</a:t>
            </a:r>
          </a:p>
        </p:txBody>
      </p:sp>
    </p:spTree>
    <p:extLst>
      <p:ext uri="{BB962C8B-B14F-4D97-AF65-F5344CB8AC3E}">
        <p14:creationId xmlns:p14="http://schemas.microsoft.com/office/powerpoint/2010/main" val="37229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75D73-22E9-4136-A52E-EFDC696D0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#8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5300" dirty="0">
                <a:latin typeface="Arial Black" panose="020B0A04020102020204" pitchFamily="34" charset="0"/>
              </a:rPr>
              <a:t>Charging Station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66010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09" y="711760"/>
            <a:ext cx="9374401" cy="53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type of service do you provide?</a:t>
            </a:r>
          </a:p>
          <a:p>
            <a:pPr lvl="1"/>
            <a:r>
              <a:rPr lang="en-US" dirty="0"/>
              <a:t>Urban or Rural</a:t>
            </a:r>
          </a:p>
          <a:p>
            <a:pPr lvl="1"/>
            <a:r>
              <a:rPr lang="en-US" dirty="0"/>
              <a:t>Daily Service Miles</a:t>
            </a:r>
          </a:p>
          <a:p>
            <a:pPr lvl="1"/>
            <a:r>
              <a:rPr lang="en-US" dirty="0"/>
              <a:t>Existing Service Conditions</a:t>
            </a:r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25" y="2350897"/>
            <a:ext cx="6038850" cy="38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/>
              <a:t>City of Porterville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Located in California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Central San Joaquin Valley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Largest Agricultural-producing county in the world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686" y="3445513"/>
            <a:ext cx="2602628" cy="29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Utility</a:t>
            </a:r>
          </a:p>
          <a:p>
            <a:pPr lvl="1"/>
            <a:r>
              <a:rPr lang="en-US" dirty="0"/>
              <a:t>Early Involvement in planning process</a:t>
            </a:r>
          </a:p>
          <a:p>
            <a:pPr lvl="1"/>
            <a:r>
              <a:rPr lang="en-US" dirty="0"/>
              <a:t>Understand Rates and Low Carbon Fuel Credits</a:t>
            </a:r>
          </a:p>
          <a:p>
            <a:r>
              <a:rPr lang="en-US" dirty="0"/>
              <a:t>Electrical Engineering</a:t>
            </a:r>
          </a:p>
          <a:p>
            <a:pPr lvl="1"/>
            <a:r>
              <a:rPr lang="en-US" dirty="0"/>
              <a:t>In-House vs Consultant</a:t>
            </a:r>
          </a:p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Incremental Charging</a:t>
            </a:r>
          </a:p>
          <a:p>
            <a:pPr lvl="1"/>
            <a:r>
              <a:rPr lang="en-US" dirty="0"/>
              <a:t>Charging Status and Communication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#9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5300" dirty="0">
                <a:latin typeface="Arial Black" panose="020B0A04020102020204" pitchFamily="34" charset="0"/>
              </a:rPr>
              <a:t>Battery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805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#10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5300" dirty="0">
                <a:latin typeface="Arial Black" panose="020B0A04020102020204" pitchFamily="34" charset="0"/>
              </a:rPr>
              <a:t>BUCKLE UP!</a:t>
            </a:r>
          </a:p>
        </p:txBody>
      </p:sp>
    </p:spTree>
    <p:extLst>
      <p:ext uri="{BB962C8B-B14F-4D97-AF65-F5344CB8AC3E}">
        <p14:creationId xmlns:p14="http://schemas.microsoft.com/office/powerpoint/2010/main" val="4557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8570" y="6268953"/>
            <a:ext cx="5810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http://www.adeevee.com/2016/07/port-aventura-park-bus-stop-roller-coaster-media-outdoor/</a:t>
            </a:r>
          </a:p>
        </p:txBody>
      </p:sp>
    </p:spTree>
    <p:extLst>
      <p:ext uri="{BB962C8B-B14F-4D97-AF65-F5344CB8AC3E}">
        <p14:creationId xmlns:p14="http://schemas.microsoft.com/office/powerpoint/2010/main" val="9783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629150"/>
            <a:ext cx="9144000" cy="1009650"/>
          </a:xfrm>
        </p:spPr>
        <p:txBody>
          <a:bodyPr/>
          <a:lstStyle/>
          <a:p>
            <a:r>
              <a:rPr lang="en-US" dirty="0"/>
              <a:t>Share Your Success</a:t>
            </a:r>
          </a:p>
        </p:txBody>
      </p:sp>
    </p:spTree>
    <p:extLst>
      <p:ext uri="{BB962C8B-B14F-4D97-AF65-F5344CB8AC3E}">
        <p14:creationId xmlns:p14="http://schemas.microsoft.com/office/powerpoint/2010/main" val="39371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7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8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 Facts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6987" r="4300" b="1882"/>
          <a:stretch/>
        </p:blipFill>
        <p:spPr>
          <a:xfrm>
            <a:off x="263842" y="1893648"/>
            <a:ext cx="5832158" cy="437411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0160" y="2587218"/>
            <a:ext cx="4572000" cy="2986977"/>
          </a:xfrm>
        </p:spPr>
        <p:txBody>
          <a:bodyPr/>
          <a:lstStyle/>
          <a:p>
            <a:r>
              <a:rPr lang="en-US" dirty="0" err="1"/>
              <a:t>GreenPower</a:t>
            </a:r>
            <a:r>
              <a:rPr lang="en-US" dirty="0"/>
              <a:t> EV350 40 </a:t>
            </a:r>
            <a:r>
              <a:rPr lang="en-US" dirty="0" err="1"/>
              <a:t>ft</a:t>
            </a:r>
            <a:r>
              <a:rPr lang="en-US" dirty="0"/>
              <a:t> </a:t>
            </a:r>
          </a:p>
          <a:p>
            <a:r>
              <a:rPr lang="en-US" dirty="0"/>
              <a:t>430kW Battery Capacity</a:t>
            </a:r>
          </a:p>
          <a:p>
            <a:r>
              <a:rPr lang="en-US" dirty="0"/>
              <a:t>250+ miles on single charge</a:t>
            </a:r>
          </a:p>
          <a:p>
            <a:r>
              <a:rPr lang="en-US" dirty="0"/>
              <a:t>I/O Controls Digital Screen</a:t>
            </a:r>
          </a:p>
          <a:p>
            <a:r>
              <a:rPr lang="en-US" dirty="0" err="1"/>
              <a:t>RouteMatch</a:t>
            </a:r>
            <a:r>
              <a:rPr lang="en-US" dirty="0"/>
              <a:t> Rider Engagement</a:t>
            </a:r>
          </a:p>
          <a:p>
            <a:r>
              <a:rPr lang="en-US" dirty="0" err="1"/>
              <a:t>Genfare</a:t>
            </a:r>
            <a:r>
              <a:rPr lang="en-US" dirty="0"/>
              <a:t> Link Cloud Fare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Air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Worst Air Quality in the U.S. (World Health Organization)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24" y="2373085"/>
            <a:ext cx="6901152" cy="41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512194"/>
            <a:ext cx="3513205" cy="550395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Porterville Transit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1071864"/>
            <a:ext cx="6400800" cy="4736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3064344"/>
            <a:ext cx="3234072" cy="162201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*Pre ZEB </a:t>
            </a:r>
          </a:p>
          <a:p>
            <a:r>
              <a:rPr lang="en-US" sz="2000" dirty="0"/>
              <a:t>100% CNG</a:t>
            </a:r>
          </a:p>
          <a:p>
            <a:r>
              <a:rPr lang="en-US" sz="2000" dirty="0"/>
              <a:t>18 Buses</a:t>
            </a:r>
          </a:p>
          <a:p>
            <a:r>
              <a:rPr lang="en-US" sz="2000" dirty="0"/>
              <a:t>9 Routes</a:t>
            </a:r>
          </a:p>
          <a:p>
            <a:r>
              <a:rPr lang="en-US" sz="2000" dirty="0"/>
              <a:t>660,000 Annual Ridership</a:t>
            </a:r>
          </a:p>
        </p:txBody>
      </p:sp>
    </p:spTree>
    <p:extLst>
      <p:ext uri="{BB962C8B-B14F-4D97-AF65-F5344CB8AC3E}">
        <p14:creationId xmlns:p14="http://schemas.microsoft.com/office/powerpoint/2010/main" val="23664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1977390"/>
            <a:ext cx="3358196" cy="617982"/>
          </a:xfrm>
        </p:spPr>
        <p:txBody>
          <a:bodyPr/>
          <a:lstStyle/>
          <a:p>
            <a:r>
              <a:rPr lang="en-US" dirty="0"/>
              <a:t>Porterville Transit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560070" y="600075"/>
            <a:ext cx="6035040" cy="56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2606693"/>
            <a:ext cx="3358196" cy="1644614"/>
          </a:xfrm>
        </p:spPr>
        <p:txBody>
          <a:bodyPr>
            <a:noAutofit/>
          </a:bodyPr>
          <a:lstStyle/>
          <a:p>
            <a:r>
              <a:rPr lang="en-US" sz="2000" dirty="0"/>
              <a:t>10 Battery Electric Buses</a:t>
            </a:r>
          </a:p>
          <a:p>
            <a:r>
              <a:rPr lang="en-US" sz="2000" dirty="0"/>
              <a:t>11 200kw Charging Stations</a:t>
            </a:r>
          </a:p>
          <a:p>
            <a:r>
              <a:rPr lang="en-US" sz="2000" dirty="0"/>
              <a:t>80kw Renewable Energy</a:t>
            </a:r>
          </a:p>
          <a:p>
            <a:r>
              <a:rPr lang="en-US" sz="2000" dirty="0"/>
              <a:t>1 Rescue Truck</a:t>
            </a:r>
          </a:p>
          <a:p>
            <a:r>
              <a:rPr lang="en-US" sz="2000" dirty="0"/>
              <a:t>100% ZEB Daily Service</a:t>
            </a:r>
          </a:p>
        </p:txBody>
      </p:sp>
    </p:spTree>
    <p:extLst>
      <p:ext uri="{BB962C8B-B14F-4D97-AF65-F5344CB8AC3E}">
        <p14:creationId xmlns:p14="http://schemas.microsoft.com/office/powerpoint/2010/main" val="40244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340982"/>
            <a:ext cx="9509760" cy="1233424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MY TOP 10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 txBox="1">
            <a:spLocks/>
          </p:cNvSpPr>
          <p:nvPr/>
        </p:nvSpPr>
        <p:spPr>
          <a:xfrm>
            <a:off x="1341120" y="1366199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Arial Black" panose="020B0A04020102020204" pitchFamily="34" charset="0"/>
              </a:rPr>
              <a:t>Electric Drive!</a:t>
            </a:r>
          </a:p>
        </p:txBody>
      </p:sp>
    </p:spTree>
    <p:extLst>
      <p:ext uri="{BB962C8B-B14F-4D97-AF65-F5344CB8AC3E}">
        <p14:creationId xmlns:p14="http://schemas.microsoft.com/office/powerpoint/2010/main" val="7430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8A21E-71D3-48BB-B7FD-4EA0AF5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5" y="2195575"/>
            <a:ext cx="10674417" cy="332932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Black" panose="020B0A04020102020204" pitchFamily="34" charset="0"/>
              </a:rPr>
              <a:t>#1</a:t>
            </a:r>
            <a:br>
              <a:rPr lang="en-US" sz="6600" dirty="0">
                <a:latin typeface="Arial Black" panose="020B0A04020102020204" pitchFamily="34" charset="0"/>
              </a:rPr>
            </a:br>
            <a:br>
              <a:rPr lang="en-US" sz="6600" dirty="0">
                <a:latin typeface="Arial Black" panose="020B0A04020102020204" pitchFamily="34" charset="0"/>
              </a:rPr>
            </a:br>
            <a:r>
              <a:rPr lang="en-US" sz="6000" dirty="0">
                <a:latin typeface="Arial Black" panose="020B0A04020102020204" pitchFamily="34" charset="0"/>
              </a:rPr>
              <a:t>Identify Your Barriers</a:t>
            </a:r>
          </a:p>
        </p:txBody>
      </p:sp>
    </p:spTree>
    <p:extLst>
      <p:ext uri="{BB962C8B-B14F-4D97-AF65-F5344CB8AC3E}">
        <p14:creationId xmlns:p14="http://schemas.microsoft.com/office/powerpoint/2010/main" val="37355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4D8109F-05D6-4A26-8F7E-3EF448E618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banded nature presentation with mountain sunrise photo  (widescreen)</Template>
  <TotalTime>3193</TotalTime>
  <Words>700</Words>
  <Application>Microsoft Office PowerPoint</Application>
  <PresentationFormat>Widescreen</PresentationFormat>
  <Paragraphs>151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Corbel</vt:lpstr>
      <vt:lpstr>Euphemia</vt:lpstr>
      <vt:lpstr>Banded Design Blue 16x9</vt:lpstr>
      <vt:lpstr>City of Porterville Richard Tree</vt:lpstr>
      <vt:lpstr>Preparing for Zero Emission Buses</vt:lpstr>
      <vt:lpstr>WHERE DO WE START</vt:lpstr>
      <vt:lpstr>City of Porterville</vt:lpstr>
      <vt:lpstr>Air Quality</vt:lpstr>
      <vt:lpstr>Porterville Transit</vt:lpstr>
      <vt:lpstr>Porterville Transit</vt:lpstr>
      <vt:lpstr>MY TOP 10</vt:lpstr>
      <vt:lpstr>#1  Identify Your Barriers</vt:lpstr>
      <vt:lpstr>#1 – Infrastructure  #2 – Utility Rate Structure  #3 – Knowledge  #4 – Transit Service Requirements  #5 – Commitment</vt:lpstr>
      <vt:lpstr>#2  Looming Regulations</vt:lpstr>
      <vt:lpstr>Innovative Clean Transit Regulation ZEB Purchase Requirement</vt:lpstr>
      <vt:lpstr>2030 Zero Emission Bus Goal</vt:lpstr>
      <vt:lpstr>#3  Commitment</vt:lpstr>
      <vt:lpstr>PowerPoint Presentation</vt:lpstr>
      <vt:lpstr>Include Everyone</vt:lpstr>
      <vt:lpstr>PowerPoint Presentation</vt:lpstr>
      <vt:lpstr>#4  Seek Funding NOW</vt:lpstr>
      <vt:lpstr>PowerPoint Presentation</vt:lpstr>
      <vt:lpstr>Funding  - Federal  - State  - Local</vt:lpstr>
      <vt:lpstr>Major Funding Programs in California</vt:lpstr>
      <vt:lpstr>California Air Resources Board</vt:lpstr>
      <vt:lpstr>#5  Utility Provider Is Your Partner</vt:lpstr>
      <vt:lpstr>Support Increased EV Adoption</vt:lpstr>
      <vt:lpstr>Help Remove Barriers</vt:lpstr>
      <vt:lpstr>PowerPoint Presentation</vt:lpstr>
      <vt:lpstr>#6  Include Maintenance Staff</vt:lpstr>
      <vt:lpstr>PowerPoint Presentation</vt:lpstr>
      <vt:lpstr>Your Biggest Champion</vt:lpstr>
      <vt:lpstr>PowerPoint Presentation</vt:lpstr>
      <vt:lpstr>PowerPoint Presentation</vt:lpstr>
      <vt:lpstr>#7  Charging Standard?</vt:lpstr>
      <vt:lpstr>PowerPoint Presentation</vt:lpstr>
      <vt:lpstr>PowerPoint Presentation</vt:lpstr>
      <vt:lpstr>-Rich Tree</vt:lpstr>
      <vt:lpstr>PowerPoint Presentation</vt:lpstr>
      <vt:lpstr>#8  Charging Station Infrastructure</vt:lpstr>
      <vt:lpstr>PowerPoint Presentation</vt:lpstr>
      <vt:lpstr>Infrastructure Planning</vt:lpstr>
      <vt:lpstr>Infrastructure Planning</vt:lpstr>
      <vt:lpstr>#9  Battery Management System</vt:lpstr>
      <vt:lpstr>PowerPoint Presentation</vt:lpstr>
      <vt:lpstr>#10  BUCKLE UP!</vt:lpstr>
      <vt:lpstr>PowerPoint Presentation</vt:lpstr>
      <vt:lpstr>Share Your Success</vt:lpstr>
      <vt:lpstr>PowerPoint Presentation</vt:lpstr>
      <vt:lpstr>PowerPoint Presentation</vt:lpstr>
      <vt:lpstr>PowerPoint Presentation</vt:lpstr>
      <vt:lpstr>Fun Facts</vt:lpstr>
    </vt:vector>
  </TitlesOfParts>
  <Company>City of Porterville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Porterville Transit</dc:title>
  <dc:creator>Richard Tree</dc:creator>
  <cp:keywords/>
  <cp:lastModifiedBy>Richard Tree</cp:lastModifiedBy>
  <cp:revision>101</cp:revision>
  <dcterms:created xsi:type="dcterms:W3CDTF">2015-09-21T15:35:37Z</dcterms:created>
  <dcterms:modified xsi:type="dcterms:W3CDTF">2018-05-17T16:34:43Z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TC028952539991</vt:lpwstr>
  </property>
</Properties>
</file>