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489" r:id="rId4"/>
    <p:sldId id="487" r:id="rId5"/>
    <p:sldId id="591" r:id="rId6"/>
    <p:sldId id="521" r:id="rId7"/>
    <p:sldId id="592" r:id="rId8"/>
    <p:sldId id="509" r:id="rId9"/>
    <p:sldId id="588" r:id="rId10"/>
    <p:sldId id="510" r:id="rId11"/>
    <p:sldId id="587" r:id="rId12"/>
    <p:sldId id="511" r:id="rId13"/>
    <p:sldId id="589" r:id="rId14"/>
    <p:sldId id="512" r:id="rId15"/>
    <p:sldId id="590" r:id="rId16"/>
    <p:sldId id="519" r:id="rId17"/>
    <p:sldId id="520" r:id="rId18"/>
    <p:sldId id="584" r:id="rId19"/>
    <p:sldId id="585" r:id="rId20"/>
    <p:sldId id="586" r:id="rId21"/>
    <p:sldId id="599" r:id="rId22"/>
    <p:sldId id="598" r:id="rId23"/>
    <p:sldId id="597" r:id="rId24"/>
    <p:sldId id="593" r:id="rId25"/>
    <p:sldId id="522" r:id="rId26"/>
    <p:sldId id="491" r:id="rId27"/>
    <p:sldId id="583" r:id="rId28"/>
    <p:sldId id="621" r:id="rId29"/>
    <p:sldId id="628" r:id="rId30"/>
    <p:sldId id="629" r:id="rId31"/>
    <p:sldId id="633" r:id="rId32"/>
    <p:sldId id="632" r:id="rId33"/>
    <p:sldId id="620" r:id="rId34"/>
    <p:sldId id="601" r:id="rId35"/>
    <p:sldId id="602" r:id="rId36"/>
    <p:sldId id="605" r:id="rId37"/>
    <p:sldId id="606" r:id="rId38"/>
    <p:sldId id="607" r:id="rId39"/>
    <p:sldId id="608" r:id="rId40"/>
    <p:sldId id="636" r:id="rId41"/>
    <p:sldId id="612" r:id="rId42"/>
    <p:sldId id="613" r:id="rId43"/>
    <p:sldId id="614" r:id="rId44"/>
    <p:sldId id="615" r:id="rId45"/>
    <p:sldId id="616" r:id="rId46"/>
    <p:sldId id="617" r:id="rId47"/>
    <p:sldId id="618" r:id="rId48"/>
    <p:sldId id="619" r:id="rId49"/>
    <p:sldId id="594" r:id="rId50"/>
    <p:sldId id="595" r:id="rId51"/>
    <p:sldId id="611" r:id="rId52"/>
    <p:sldId id="634" r:id="rId53"/>
    <p:sldId id="635" r:id="rId54"/>
    <p:sldId id="622" r:id="rId55"/>
    <p:sldId id="623" r:id="rId56"/>
    <p:sldId id="624" r:id="rId57"/>
    <p:sldId id="625" r:id="rId58"/>
    <p:sldId id="626" r:id="rId59"/>
    <p:sldId id="627" r:id="rId60"/>
    <p:sldId id="526" r:id="rId61"/>
    <p:sldId id="508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ers, Jeffrey M" initials="SJM" lastIdx="19" clrIdx="0">
    <p:extLst/>
  </p:cmAuthor>
  <p:cmAuthor id="2" name="Terranova, Sharon" initials="TS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9CC"/>
    <a:srgbClr val="0F8EAC"/>
    <a:srgbClr val="0F89A5"/>
    <a:srgbClr val="2150A3"/>
    <a:srgbClr val="3C72D2"/>
    <a:srgbClr val="4F81BD"/>
    <a:srgbClr val="5991FF"/>
    <a:srgbClr val="E26F76"/>
    <a:srgbClr val="DFD636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285" autoAdjust="0"/>
  </p:normalViewPr>
  <p:slideViewPr>
    <p:cSldViewPr>
      <p:cViewPr varScale="1">
        <p:scale>
          <a:sx n="79" d="100"/>
          <a:sy n="79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FY 17 FASTER Grants - Average 282.6 </a:t>
            </a:r>
            <a:r>
              <a:rPr lang="en-US" dirty="0" smtClean="0"/>
              <a:t>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Data!$A$2:$B$2</c:f>
              <c:strCache>
                <c:ptCount val="2"/>
                <c:pt idx="0">
                  <c:v>FASTER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Data!$C$1:$G$1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Data!$C$2:$G$2</c:f>
              <c:numCache>
                <c:formatCode>0%</c:formatCode>
                <c:ptCount val="5"/>
                <c:pt idx="0">
                  <c:v>0.65755869411366497</c:v>
                </c:pt>
                <c:pt idx="1">
                  <c:v>0.21800670789870455</c:v>
                </c:pt>
                <c:pt idx="2">
                  <c:v>3.6833301164511348E-2</c:v>
                </c:pt>
                <c:pt idx="3">
                  <c:v>6.5994338287331908E-2</c:v>
                </c:pt>
                <c:pt idx="4">
                  <c:v>3.7862703467799005E-2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CY 2017 5311 A&amp;O </a:t>
            </a:r>
            <a:r>
              <a:rPr lang="en-US" dirty="0" smtClean="0"/>
              <a:t>Grants</a:t>
            </a:r>
            <a:r>
              <a:rPr lang="en-US" baseline="0" dirty="0" smtClean="0"/>
              <a:t> – Average 122.5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Data!$C$16:$G$16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Data!$C$17:$G$17</c:f>
              <c:numCache>
                <c:formatCode>0%</c:formatCode>
                <c:ptCount val="5"/>
                <c:pt idx="0">
                  <c:v>0.63581927054980936</c:v>
                </c:pt>
                <c:pt idx="1">
                  <c:v>4.2460533478497549E-2</c:v>
                </c:pt>
                <c:pt idx="2">
                  <c:v>5.6341861731083291E-2</c:v>
                </c:pt>
                <c:pt idx="3">
                  <c:v>0.14643440391943385</c:v>
                </c:pt>
                <c:pt idx="4">
                  <c:v>8.0566140446379969E-2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CY 2017 5310 O/MM Grants – Average 127.6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Data!$C$20:$G$20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Data!$C$21:$G$21</c:f>
              <c:numCache>
                <c:formatCode>0%</c:formatCode>
                <c:ptCount val="5"/>
                <c:pt idx="0">
                  <c:v>0.65069124423963143</c:v>
                </c:pt>
                <c:pt idx="1">
                  <c:v>5.5760368663594469E-2</c:v>
                </c:pt>
                <c:pt idx="2">
                  <c:v>4.7465437788018434E-2</c:v>
                </c:pt>
                <c:pt idx="3">
                  <c:v>0.12626728110599078</c:v>
                </c:pt>
                <c:pt idx="4">
                  <c:v>7.9262672811059906E-2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FY </a:t>
            </a:r>
            <a:r>
              <a:rPr lang="en-US" dirty="0" smtClean="0"/>
              <a:t>18 </a:t>
            </a:r>
            <a:r>
              <a:rPr lang="en-US" dirty="0"/>
              <a:t>FASTER Grants - Average </a:t>
            </a:r>
            <a:r>
              <a:rPr lang="en-US" dirty="0" smtClean="0"/>
              <a:t>181.1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Data!$A$2:$B$2</c:f>
              <c:strCache>
                <c:ptCount val="2"/>
                <c:pt idx="0">
                  <c:v>FASTER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Data!$C$1:$G$1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Data!$C$2:$G$2</c:f>
              <c:numCache>
                <c:formatCode>0%</c:formatCode>
                <c:ptCount val="5"/>
                <c:pt idx="0">
                  <c:v>0.55415352260778128</c:v>
                </c:pt>
                <c:pt idx="1">
                  <c:v>0.24027339642481599</c:v>
                </c:pt>
                <c:pt idx="2">
                  <c:v>5.3824921135646686E-2</c:v>
                </c:pt>
                <c:pt idx="3">
                  <c:v>7.5630914826498419E-2</c:v>
                </c:pt>
                <c:pt idx="4">
                  <c:v>5.5205047318611991E-2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FY 16 5310 Grants</a:t>
            </a:r>
            <a:r>
              <a:rPr lang="en-US" baseline="0" dirty="0" smtClean="0"/>
              <a:t> - Average</a:t>
            </a:r>
            <a:r>
              <a:rPr lang="en-US" dirty="0" smtClean="0"/>
              <a:t> </a:t>
            </a:r>
            <a:r>
              <a:rPr lang="en-US" dirty="0"/>
              <a:t>246.1 Days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Data!$A$6:$B$6</c:f>
              <c:strCache>
                <c:ptCount val="2"/>
                <c:pt idx="0">
                  <c:v>5310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Data!$C$5:$G$5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Data!$C$6:$G$6</c:f>
              <c:numCache>
                <c:formatCode>0%</c:formatCode>
                <c:ptCount val="5"/>
                <c:pt idx="0">
                  <c:v>0.49843028624192065</c:v>
                </c:pt>
                <c:pt idx="1">
                  <c:v>0.32927054478301016</c:v>
                </c:pt>
                <c:pt idx="2">
                  <c:v>5.6140350877192984E-2</c:v>
                </c:pt>
                <c:pt idx="3">
                  <c:v>6.5743305632502316E-2</c:v>
                </c:pt>
                <c:pt idx="4">
                  <c:v>3.9519852262234534E-2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FY 17 </a:t>
            </a:r>
            <a:r>
              <a:rPr lang="en-US" dirty="0" smtClean="0"/>
              <a:t>5310 </a:t>
            </a:r>
            <a:r>
              <a:rPr lang="en-US" dirty="0"/>
              <a:t>Grants - Average </a:t>
            </a:r>
            <a:r>
              <a:rPr lang="en-US" dirty="0" smtClean="0"/>
              <a:t>130.2 </a:t>
            </a:r>
            <a:r>
              <a:rPr lang="en-US" dirty="0"/>
              <a:t>Days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Data!$A$2:$B$2</c:f>
              <c:strCache>
                <c:ptCount val="2"/>
                <c:pt idx="0">
                  <c:v>FASTER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Data!$C$1:$G$1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Data!$C$2:$G$2</c:f>
              <c:numCache>
                <c:formatCode>0%</c:formatCode>
                <c:ptCount val="5"/>
                <c:pt idx="0">
                  <c:v>0.45508274231678486</c:v>
                </c:pt>
                <c:pt idx="1">
                  <c:v>0.18735224586288415</c:v>
                </c:pt>
                <c:pt idx="2">
                  <c:v>0.10047281323877068</c:v>
                </c:pt>
                <c:pt idx="3">
                  <c:v>0.13711583924349882</c:v>
                </c:pt>
                <c:pt idx="4">
                  <c:v>8.2742316784869985E-2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FY 16 5311 Grants – Average 209.8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Data!$A$10:$B$10</c:f>
              <c:strCache>
                <c:ptCount val="2"/>
                <c:pt idx="0">
                  <c:v>5311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Data!$C$9:$G$9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Data!$C$10:$G$10</c:f>
              <c:numCache>
                <c:formatCode>0%</c:formatCode>
                <c:ptCount val="5"/>
                <c:pt idx="0">
                  <c:v>0.56910246227164418</c:v>
                </c:pt>
                <c:pt idx="1">
                  <c:v>0.24622716441620332</c:v>
                </c:pt>
                <c:pt idx="2">
                  <c:v>7.0293884034948365E-2</c:v>
                </c:pt>
                <c:pt idx="3">
                  <c:v>6.5528196981731526E-2</c:v>
                </c:pt>
                <c:pt idx="4">
                  <c:v>4.2891183478951544E-2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FY 17 5311 Grants – Average 128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Data!$A$10:$B$10</c:f>
              <c:strCache>
                <c:ptCount val="2"/>
                <c:pt idx="0">
                  <c:v>5311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Data!$C$9:$G$9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Data!$C$10:$G$10</c:f>
              <c:numCache>
                <c:formatCode>0%</c:formatCode>
                <c:ptCount val="5"/>
                <c:pt idx="0">
                  <c:v>0.51041666666666663</c:v>
                </c:pt>
                <c:pt idx="1">
                  <c:v>0.19921875</c:v>
                </c:pt>
                <c:pt idx="2">
                  <c:v>6.640625E-2</c:v>
                </c:pt>
                <c:pt idx="3">
                  <c:v>0.10677083333333333</c:v>
                </c:pt>
                <c:pt idx="4">
                  <c:v>7.8125E-2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FY 16 5339 Grants</a:t>
            </a:r>
            <a:r>
              <a:rPr lang="en-US" baseline="0" dirty="0" smtClean="0"/>
              <a:t> – Average 231.3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Data!$A$13:$B$13</c:f>
              <c:strCache>
                <c:ptCount val="2"/>
                <c:pt idx="0">
                  <c:v>5339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Data!$C$12:$G$12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Data!$C$13:$G$13</c:f>
              <c:numCache>
                <c:formatCode>0%</c:formatCode>
                <c:ptCount val="5"/>
                <c:pt idx="0">
                  <c:v>0.47207207207207208</c:v>
                </c:pt>
                <c:pt idx="1">
                  <c:v>0.24144144144144145</c:v>
                </c:pt>
                <c:pt idx="2">
                  <c:v>7.9639639639639645E-2</c:v>
                </c:pt>
                <c:pt idx="3">
                  <c:v>0.14558558558558557</c:v>
                </c:pt>
                <c:pt idx="4">
                  <c:v>3.6396396396396392E-2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FY 17 5339 Grants</a:t>
            </a:r>
            <a:r>
              <a:rPr lang="en-US" baseline="0" dirty="0" smtClean="0"/>
              <a:t> – Average 113.9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Data!$A$13:$B$13</c:f>
              <c:strCache>
                <c:ptCount val="2"/>
                <c:pt idx="0">
                  <c:v>5339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Data!$C$12:$G$12</c:f>
              <c:strCache>
                <c:ptCount val="5"/>
                <c:pt idx="0">
                  <c:v>Award to SOW1 </c:v>
                </c:pt>
                <c:pt idx="1">
                  <c:v>SOW 1 to SOW Final</c:v>
                </c:pt>
                <c:pt idx="2">
                  <c:v>Shopping Cart to Agreement Offered </c:v>
                </c:pt>
                <c:pt idx="3">
                  <c:v>Agreement Offer to Returned to CDOT</c:v>
                </c:pt>
                <c:pt idx="4">
                  <c:v>Returned to CDOT to Executed</c:v>
                </c:pt>
              </c:strCache>
            </c:strRef>
          </c:cat>
          <c:val>
            <c:numRef>
              <c:f>Data!$C$13:$G$13</c:f>
              <c:numCache>
                <c:formatCode>0%</c:formatCode>
                <c:ptCount val="5"/>
                <c:pt idx="0">
                  <c:v>0.46800501882057716</c:v>
                </c:pt>
                <c:pt idx="1">
                  <c:v>0.14303638644918443</c:v>
                </c:pt>
                <c:pt idx="2">
                  <c:v>6.6499372647427848E-2</c:v>
                </c:pt>
                <c:pt idx="3">
                  <c:v>0.2220828105395232</c:v>
                </c:pt>
                <c:pt idx="4">
                  <c:v>9.9121706398996243E-2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0.63889</cdr:x>
      <cdr:y>0.79797</cdr:y>
    </cdr:from>
    <cdr:to>
      <cdr:x>0.99074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36115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32 Days</a:t>
          </a:r>
        </a:p>
        <a:p xmlns:a="http://schemas.openxmlformats.org/drawingml/2006/main">
          <a:pPr algn="ctr"/>
          <a:r>
            <a:rPr lang="en-US" sz="1100" dirty="0" smtClean="0"/>
            <a:t>Longest: 141 Days</a:t>
          </a:r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0.64815</cdr:x>
      <cdr:y>0.79797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848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Award – Executed Grant Agreement:</a:t>
          </a:r>
        </a:p>
        <a:p xmlns:a="http://schemas.openxmlformats.org/drawingml/2006/main">
          <a:pPr algn="ctr"/>
          <a:r>
            <a:rPr lang="en-US" dirty="0" smtClean="0"/>
            <a:t>Shortest: 27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57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0.81481</cdr:x>
      <cdr:y>0.31322</cdr:y>
    </cdr:from>
    <cdr:to>
      <cdr:x>0.98339</cdr:x>
      <cdr:y>0.41522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5560" y="1417622"/>
          <a:ext cx="138736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Tx/>
            <a:buChar char="-"/>
          </a:pPr>
          <a:r>
            <a:rPr lang="en-US" sz="1200" dirty="0" smtClean="0"/>
            <a:t>83 Days CY 17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en-US" sz="1200" dirty="0" smtClean="0"/>
            <a:t>40 Days CY 18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0.63889</cdr:x>
      <cdr:y>0.79797</cdr:y>
    </cdr:from>
    <cdr:to>
      <cdr:x>0.99074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36115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35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xxx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0.64506</cdr:x>
      <cdr:y>0.79797</cdr:y>
    </cdr:from>
    <cdr:to>
      <cdr:x>0.99691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86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32 Days</a:t>
          </a:r>
        </a:p>
        <a:p xmlns:a="http://schemas.openxmlformats.org/drawingml/2006/main">
          <a:pPr algn="ctr"/>
          <a:r>
            <a:rPr lang="en-US" sz="1100" dirty="0" smtClean="0"/>
            <a:t>Longest: 252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0.91818</cdr:x>
      <cdr:y>0.37443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0" y="1417637"/>
          <a:ext cx="92685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- 122 Days</a:t>
          </a:r>
          <a:endParaRPr lang="en-US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0.63889</cdr:x>
      <cdr:y>0.79797</cdr:y>
    </cdr:from>
    <cdr:to>
      <cdr:x>0.99074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36115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27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xxx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0.64506</cdr:x>
      <cdr:y>0.79797</cdr:y>
    </cdr:from>
    <cdr:to>
      <cdr:x>0.99691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86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54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222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0.91679</cdr:x>
      <cdr:y>0.37443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0" y="1417637"/>
          <a:ext cx="9154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- 119 Days</a:t>
          </a:r>
          <a:endParaRPr lang="en-US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0.64506</cdr:x>
      <cdr:y>0.79797</cdr:y>
    </cdr:from>
    <cdr:to>
      <cdr:x>0.99691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86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SOW 1 – Executed Grant Agreement:</a:t>
          </a:r>
        </a:p>
        <a:p xmlns:a="http://schemas.openxmlformats.org/drawingml/2006/main">
          <a:pPr algn="ctr"/>
          <a:r>
            <a:rPr lang="en-US" dirty="0" smtClean="0"/>
            <a:t>Shortest: 27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111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0.92344</cdr:x>
      <cdr:y>0.37442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37" y="1417622"/>
          <a:ext cx="9701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- 65.3 Days</a:t>
          </a:r>
          <a:endParaRPr lang="en-US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0.64506</cdr:x>
      <cdr:y>0.79797</cdr:y>
    </cdr:from>
    <cdr:to>
      <cdr:x>0.99691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86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SOW 1</a:t>
          </a:r>
          <a:r>
            <a:rPr lang="en-US" sz="1100" dirty="0" smtClean="0"/>
            <a:t>– Executed Grant Agreement:</a:t>
          </a:r>
        </a:p>
        <a:p xmlns:a="http://schemas.openxmlformats.org/drawingml/2006/main">
          <a:pPr algn="ctr"/>
          <a:r>
            <a:rPr lang="en-US" dirty="0" smtClean="0"/>
            <a:t>Shortest: 54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224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0.91818</cdr:x>
      <cdr:y>0.37443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0" y="1417637"/>
          <a:ext cx="92685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- 109 Days</a:t>
          </a:r>
          <a:endParaRPr lang="en-US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0.64506</cdr:x>
      <cdr:y>0.79797</cdr:y>
    </cdr:from>
    <cdr:to>
      <cdr:x>0.99691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86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SOW 1</a:t>
          </a:r>
          <a:r>
            <a:rPr lang="en-US" sz="1100" dirty="0" smtClean="0"/>
            <a:t>– Executed Grant Agreement:</a:t>
          </a:r>
        </a:p>
        <a:p xmlns:a="http://schemas.openxmlformats.org/drawingml/2006/main">
          <a:pPr algn="ctr"/>
          <a:r>
            <a:rPr lang="en-US" dirty="0" smtClean="0"/>
            <a:t>Shortest: 35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85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0.92344</cdr:x>
      <cdr:y>0.37442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37" y="1417622"/>
          <a:ext cx="9701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- 53.3 Days</a:t>
          </a:r>
          <a:endParaRPr lang="en-US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0.64815</cdr:x>
      <cdr:y>0.79797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59400" y="3662362"/>
          <a:ext cx="2895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Award – Executed Grant Agreement:</a:t>
          </a:r>
        </a:p>
        <a:p xmlns:a="http://schemas.openxmlformats.org/drawingml/2006/main">
          <a:pPr algn="ctr"/>
          <a:r>
            <a:rPr lang="en-US" dirty="0" smtClean="0"/>
            <a:t>Shortest: 33 Days</a:t>
          </a:r>
        </a:p>
        <a:p xmlns:a="http://schemas.openxmlformats.org/drawingml/2006/main">
          <a:pPr algn="ctr"/>
          <a:r>
            <a:rPr lang="en-US" sz="1100" dirty="0" smtClean="0"/>
            <a:t>Longest: </a:t>
          </a:r>
          <a:r>
            <a:rPr lang="en-US" dirty="0" smtClean="0"/>
            <a:t>84</a:t>
          </a:r>
          <a:r>
            <a:rPr lang="en-US" sz="1100" dirty="0" smtClean="0"/>
            <a:t> Days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0.80556</cdr:x>
      <cdr:y>0.31322</cdr:y>
    </cdr:from>
    <cdr:to>
      <cdr:x>0.97414</cdr:x>
      <cdr:y>0.41522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37" y="1417622"/>
          <a:ext cx="138736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Tx/>
            <a:buChar char="-"/>
          </a:pPr>
          <a:r>
            <a:rPr lang="en-US" sz="1200" dirty="0" smtClean="0"/>
            <a:t>77 Days CY 17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en-US" sz="1200" dirty="0" smtClean="0"/>
            <a:t>39 Days CY 18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0CE9F296-966E-4BF5-B034-6F88FA38605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FA887628-C8E3-4D4C-AF4F-43CAD260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4A23B662-7A2F-4E46-A3FE-CB039EB65CC2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BFA05EFF-F882-4CC0-BF02-F57BDFB8A5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9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8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6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8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1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6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05EFF-F882-4CC0-BF02-F57BDFB8A5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3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1163638"/>
            <a:ext cx="4184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cs typeface="Arial" pitchFamily="34" charset="0"/>
              </a:rPr>
              <a:t>NOTES </a:t>
            </a:r>
            <a:endParaRPr lang="en-US" altLang="en-US" baseline="0" dirty="0" smtClean="0">
              <a:latin typeface="Arial" pitchFamily="34" charset="0"/>
              <a:cs typeface="Arial" pitchFamily="34" charset="0"/>
            </a:endParaRPr>
          </a:p>
          <a:p>
            <a:pPr marL="181760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JBC Members: 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Sen Lambert= Chair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Rep </a:t>
            </a:r>
            <a:r>
              <a:rPr lang="en-US" altLang="en-US" sz="1400" dirty="0" err="1"/>
              <a:t>Hamner</a:t>
            </a:r>
            <a:r>
              <a:rPr lang="en-US" altLang="en-US" sz="1400" dirty="0"/>
              <a:t> = Vice Chair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Sen Moreno = US36, I25, 270, 76, and very close to central I-70 viaduct project, was a Rep and now a freshman Senator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Sen Lambert = South I-25 including Air Force Academy, Monument hill, senior Republican on committee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Sen Lundberg = N I-25 Loveland to the state line without the stretch by Fort Collins, newly appointed to JBC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Rep </a:t>
            </a:r>
            <a:r>
              <a:rPr lang="en-US" altLang="en-US" sz="1400" dirty="0" err="1"/>
              <a:t>Hamner</a:t>
            </a:r>
            <a:r>
              <a:rPr lang="en-US" altLang="en-US" sz="1400" dirty="0"/>
              <a:t>, Rep Rankin = I-70 into the mountains (</a:t>
            </a:r>
            <a:r>
              <a:rPr lang="en-US" altLang="en-US" sz="1400" dirty="0" err="1"/>
              <a:t>Hamner</a:t>
            </a:r>
            <a:r>
              <a:rPr lang="en-US" altLang="en-US" sz="1400" dirty="0"/>
              <a:t> = Summit county, and Rankin = Garfield, Moffat and Rio Blanco counties), </a:t>
            </a:r>
          </a:p>
          <a:p>
            <a:pPr marL="662184" lvl="1" indent="-181760">
              <a:buFont typeface="Arial" pitchFamily="34" charset="0"/>
              <a:buChar char="•"/>
              <a:defRPr/>
            </a:pPr>
            <a:r>
              <a:rPr lang="en-US" altLang="en-US" sz="1400" dirty="0"/>
              <a:t>Rep Young = our House sponsor for Primary Seatbelt bill</a:t>
            </a:r>
          </a:p>
          <a:p>
            <a:pPr marL="176460" indent="-176460">
              <a:buFont typeface="Arial" pitchFamily="34" charset="0"/>
              <a:buChar char="•"/>
              <a:defRPr/>
            </a:pPr>
            <a:endParaRPr lang="en-US" altLang="en-US" baseline="0" dirty="0" smtClean="0">
              <a:latin typeface="Arial" pitchFamily="34" charset="0"/>
              <a:cs typeface="Arial" pitchFamily="34" charset="0"/>
            </a:endParaRPr>
          </a:p>
          <a:p>
            <a:pPr marL="176460" indent="-176460">
              <a:buFont typeface="Arial" pitchFamily="34" charset="0"/>
              <a:buChar char="•"/>
              <a:defRPr/>
            </a:pP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CDOT’s goal is to be the best DOT in the country.</a:t>
            </a:r>
          </a:p>
          <a:p>
            <a:pPr marL="176460" indent="-176460">
              <a:buFont typeface="Arial" pitchFamily="34" charset="0"/>
              <a:buChar char="•"/>
              <a:defRPr/>
            </a:pP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How we get there is by focusing on our customers and by integrating new, creative approaches into how we have traditionally done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E1D99-0E47-4201-8F89-D762C07819E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7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5257800"/>
            <a:ext cx="6248400" cy="9366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24000"/>
            <a:ext cx="7543801" cy="14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8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3F13-D690-451E-A9A2-4F2972574A06}" type="datetime1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F73-BA6B-4D3A-9483-742BD0CF5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A10E-54D3-4FFA-B006-DF810D86AAA0}" type="datetime1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F73-BA6B-4D3A-9483-742BD0CF5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EC3D-A69D-4896-97E2-84FDC668A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8047"/>
            <a:ext cx="7886700" cy="1325563"/>
          </a:xfrm>
        </p:spPr>
        <p:txBody>
          <a:bodyPr>
            <a:normAutofit/>
          </a:bodyPr>
          <a:lstStyle>
            <a:lvl1pPr algn="r">
              <a:defRPr sz="2800">
                <a:solidFill>
                  <a:srgbClr val="1D3D7F"/>
                </a:solidFill>
                <a:latin typeface="Museo Slab 7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0BF-CCB3-474A-9F76-BFACC1CFC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1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62A5-3EC6-4684-B266-AF6661FF9F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7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710C-1E19-49F1-BAD8-715A4316F4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6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F3B3-139B-4BCE-8A22-CAE1A3990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6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FDB3-8CC6-484E-902B-64ED17E89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E16-F6ED-423E-A136-2B2A50B9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E31-DDEC-4166-9BD5-EBA8FBAAFF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56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0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3DD5-B43E-4D8B-A931-8A7FB0D2A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1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CB27-55AB-4C93-89AA-B1825CF599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7FF1-0171-4D15-97CA-711363CE08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818" y="1570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18" y="2209800"/>
            <a:ext cx="4040188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9643" y="1570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9643" y="2209800"/>
            <a:ext cx="4041775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4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https://ci6.googleusercontent.com/proxy/9nrCj_sqKpRGTZllh8EM3Pe9y3C-Vy2FsbMuuy6gH_atcO0y343UmoS5AvLkN9jCTdZwBkcLXH1ATcEN7c93MMUw4SK1Q3Fu7XDLqfTXamn3ArLEhJFdSq3hh7qEVqOdPrpFt9KAWohq2YLmXZzMLK2S7IaSKyupLCv-Nw=s0-d-e1-ft#https://googledrive.com/host/0B8gdupL6hOgVaGJnZ1FyTjZ6bzg/images/co_cdot_div_transit_300_rgb_ema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57800" cy="10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001000" y="228600"/>
            <a:ext cx="6858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fld id="{21E1E783-8759-454E-9E50-E0D43406F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2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CD89-C7D3-4C7D-9986-968FB3C2529C}" type="datetime1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F73-BA6B-4D3A-9483-742BD0CF5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4B8-ED8F-4247-B330-ED59178393B7}" type="datetime1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5F73-BA6B-4D3A-9483-742BD0CF5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0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B4D7-EE1C-4667-8D59-D93CD930D24C}" type="datetime1">
              <a:rPr lang="en-US" smtClean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5F73-BA6B-4D3A-9483-742BD0CF5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7CC2-6177-4505-8B18-6C5FF8339E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0B23-E58F-46A1-BFF1-CADFD1F2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/>
          <a:srcRect t="18" r="23165" b="-23"/>
          <a:stretch/>
        </p:blipFill>
        <p:spPr>
          <a:xfrm>
            <a:off x="2456296" y="1103050"/>
            <a:ext cx="6687707" cy="5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738"/>
            <a:ext cx="1337044" cy="7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876800"/>
            <a:ext cx="6781800" cy="936625"/>
          </a:xfrm>
        </p:spPr>
        <p:txBody>
          <a:bodyPr>
            <a:noAutofit/>
          </a:bodyPr>
          <a:lstStyle/>
          <a:p>
            <a:pPr algn="r"/>
            <a:r>
              <a:rPr lang="en-US" sz="2500" b="1" dirty="0" smtClean="0">
                <a:solidFill>
                  <a:schemeClr val="tx2"/>
                </a:solidFill>
              </a:rPr>
              <a:t>CASTA </a:t>
            </a:r>
            <a:r>
              <a:rPr lang="en-US" sz="2500" b="1" smtClean="0">
                <a:solidFill>
                  <a:schemeClr val="tx2"/>
                </a:solidFill>
              </a:rPr>
              <a:t>Fall Conference </a:t>
            </a:r>
            <a:br>
              <a:rPr lang="en-US" sz="2500" b="1" smtClean="0">
                <a:solidFill>
                  <a:schemeClr val="tx2"/>
                </a:solidFill>
              </a:rPr>
            </a:br>
            <a:r>
              <a:rPr lang="en-US" sz="2500" b="1" smtClean="0">
                <a:solidFill>
                  <a:schemeClr val="tx2"/>
                </a:solidFill>
              </a:rPr>
              <a:t>Grant Partner Session</a:t>
            </a:r>
            <a:endParaRPr lang="en-US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</a:t>
            </a:r>
            <a:r>
              <a:rPr lang="en-US" dirty="0"/>
              <a:t>B</a:t>
            </a:r>
            <a:r>
              <a:rPr lang="en-US" dirty="0" smtClean="0"/>
              <a:t>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077628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3505200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- 59 Days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4528895" y="2410599"/>
          <a:ext cx="456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0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191101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62760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8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37810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34134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2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79779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5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70656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9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33" y="1295400"/>
            <a:ext cx="8221133" cy="54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276027"/>
            <a:ext cx="6611273" cy="4525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774220"/>
            <a:ext cx="6611273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179" y="1273444"/>
            <a:ext cx="74836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Agenda Overview</a:t>
            </a:r>
          </a:p>
          <a:p>
            <a:r>
              <a:rPr lang="en-US" dirty="0" smtClean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Reimbursements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eligible and allowable costs</a:t>
            </a:r>
          </a:p>
          <a:p>
            <a:pPr lvl="1"/>
            <a:r>
              <a:rPr lang="en-US" dirty="0" smtClean="0"/>
              <a:t>2 CFR 200.420-475</a:t>
            </a:r>
          </a:p>
          <a:p>
            <a:pPr lvl="1"/>
            <a:r>
              <a:rPr lang="en-US" dirty="0" smtClean="0"/>
              <a:t>FTA C 5010.1E Chapter VI – Grants Management</a:t>
            </a:r>
          </a:p>
          <a:p>
            <a:pPr lvl="1"/>
            <a:r>
              <a:rPr lang="en-US" dirty="0" smtClean="0"/>
              <a:t>FTA C 9040.1G – 5311</a:t>
            </a:r>
          </a:p>
          <a:p>
            <a:pPr lvl="2"/>
            <a:r>
              <a:rPr lang="en-US" dirty="0" smtClean="0"/>
              <a:t>“At </a:t>
            </a:r>
            <a:r>
              <a:rPr lang="en-US" dirty="0"/>
              <a:t>a minimum, states must consider the following items as operating expenses: fuel, oil, drivers’ salaries and fringe benefits, dispatcher salaries and fringe benefits, and licenses</a:t>
            </a:r>
            <a:r>
              <a:rPr lang="en-US" dirty="0" smtClean="0"/>
              <a:t>.”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Grantee Oversight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18 Different Grantees to Review</a:t>
            </a:r>
          </a:p>
          <a:p>
            <a:pPr lvl="1"/>
            <a:r>
              <a:rPr lang="en-US" dirty="0" smtClean="0"/>
              <a:t>8 Reviews Completed</a:t>
            </a:r>
            <a:endParaRPr lang="en-US" dirty="0"/>
          </a:p>
          <a:p>
            <a:pPr lvl="1"/>
            <a:r>
              <a:rPr lang="en-US" dirty="0" smtClean="0"/>
              <a:t>10 Reviews to Go</a:t>
            </a:r>
            <a:endParaRPr lang="en-US" dirty="0"/>
          </a:p>
          <a:p>
            <a:r>
              <a:rPr lang="en-US" dirty="0" smtClean="0"/>
              <a:t>Using the GIR (Grantee Information Request)</a:t>
            </a:r>
          </a:p>
          <a:p>
            <a:pPr lvl="1"/>
            <a:r>
              <a:rPr lang="en-US" dirty="0" smtClean="0"/>
              <a:t>Desk Review</a:t>
            </a:r>
          </a:p>
          <a:p>
            <a:pPr lvl="1"/>
            <a:r>
              <a:rPr lang="en-US" dirty="0" smtClean="0"/>
              <a:t>Site View</a:t>
            </a:r>
          </a:p>
          <a:p>
            <a:pPr lvl="1"/>
            <a:r>
              <a:rPr lang="en-US" dirty="0" smtClean="0"/>
              <a:t>Follow Up – Training, Templates, Guidance</a:t>
            </a:r>
          </a:p>
          <a:p>
            <a:r>
              <a:rPr lang="en-US" dirty="0" smtClean="0"/>
              <a:t>Opportunity to improve Best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28896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State Management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 2018 SMR – GIR to arrive in Oct/Nov</a:t>
            </a:r>
          </a:p>
          <a:p>
            <a:pPr lvl="1"/>
            <a:r>
              <a:rPr lang="en-US" dirty="0" smtClean="0"/>
              <a:t>Since March – Answering GIR questions</a:t>
            </a:r>
          </a:p>
          <a:p>
            <a:pPr lvl="2"/>
            <a:r>
              <a:rPr lang="en-US" dirty="0" smtClean="0"/>
              <a:t>17 Sections, Answered over 400 Questions</a:t>
            </a:r>
            <a:endParaRPr lang="en-US" dirty="0"/>
          </a:p>
          <a:p>
            <a:pPr lvl="1"/>
            <a:r>
              <a:rPr lang="en-US" dirty="0" smtClean="0"/>
              <a:t>FTA moving to – “Source Documents”</a:t>
            </a:r>
          </a:p>
          <a:p>
            <a:pPr lvl="2"/>
            <a:r>
              <a:rPr lang="en-US" dirty="0" smtClean="0"/>
              <a:t>Gathering “known” source documents</a:t>
            </a:r>
          </a:p>
          <a:p>
            <a:pPr lvl="1"/>
            <a:r>
              <a:rPr lang="en-US" dirty="0" smtClean="0"/>
              <a:t>FTA will requests to conduct reviews on two grantees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Oversight</a:t>
            </a:r>
          </a:p>
          <a:p>
            <a:pPr lvl="1"/>
            <a:r>
              <a:rPr lang="en-US" dirty="0" smtClean="0"/>
              <a:t>5311 Approach</a:t>
            </a:r>
          </a:p>
          <a:p>
            <a:pPr lvl="1"/>
            <a:r>
              <a:rPr lang="en-US" dirty="0" smtClean="0"/>
              <a:t>Mobility Management</a:t>
            </a:r>
          </a:p>
          <a:p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Public Involvement and Review</a:t>
            </a:r>
          </a:p>
          <a:p>
            <a:r>
              <a:rPr lang="en-US" dirty="0" smtClean="0"/>
              <a:t>Ideal Schedule of Update</a:t>
            </a:r>
          </a:p>
          <a:p>
            <a:pPr lvl="1"/>
            <a:r>
              <a:rPr lang="en-US" dirty="0" smtClean="0"/>
              <a:t>Ready for final public input and review by Town Halls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DTR Annual 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35518"/>
              </p:ext>
            </p:extLst>
          </p:nvPr>
        </p:nvGraphicFramePr>
        <p:xfrm>
          <a:off x="808523" y="2224773"/>
          <a:ext cx="744032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5119"/>
                <a:gridCol w="1155209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 Expenditure</a:t>
                      </a:r>
                      <a:r>
                        <a:rPr lang="en-US" baseline="0" dirty="0" smtClean="0"/>
                        <a:t> Area, Regardless of Funding Source</a:t>
                      </a:r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Budget </a:t>
                      </a:r>
                    </a:p>
                    <a:p>
                      <a:pPr algn="r"/>
                      <a:r>
                        <a:rPr lang="en-US" dirty="0" smtClean="0"/>
                        <a:t>(Millions)</a:t>
                      </a:r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Capital: Vehicles, Equipment,</a:t>
                      </a:r>
                      <a:r>
                        <a:rPr lang="en-US" baseline="0" dirty="0" smtClean="0"/>
                        <a:t> Buildings,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Operating, Coordinating Councils, Mobility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Intercity</a:t>
                      </a:r>
                      <a:r>
                        <a:rPr lang="en-US" baseline="0" dirty="0" smtClean="0"/>
                        <a:t> 5311(f), </a:t>
                      </a:r>
                      <a:r>
                        <a:rPr lang="en-US" baseline="0" dirty="0" err="1" smtClean="0"/>
                        <a:t>Bustang</a:t>
                      </a:r>
                      <a:r>
                        <a:rPr lang="en-US" baseline="0" dirty="0" smtClean="0"/>
                        <a:t>, &amp; FASTER Regional Operating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Administration, Compliance, RTAP, 5304</a:t>
                      </a:r>
                      <a:r>
                        <a:rPr lang="en-US" baseline="0" dirty="0" smtClean="0"/>
                        <a:t> Planning, Tech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92217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Transit Program Delivery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68329" y="2117557"/>
            <a:ext cx="3474720" cy="3474720"/>
            <a:chOff x="3561347" y="1270534"/>
            <a:chExt cx="3474720" cy="3474720"/>
          </a:xfrm>
        </p:grpSpPr>
        <p:sp>
          <p:nvSpPr>
            <p:cNvPr id="13" name="Rectangle 12"/>
            <p:cNvSpPr/>
            <p:nvPr/>
          </p:nvSpPr>
          <p:spPr>
            <a:xfrm>
              <a:off x="3561347" y="1270534"/>
              <a:ext cx="3474720" cy="3474720"/>
            </a:xfrm>
            <a:prstGeom prst="rect">
              <a:avLst/>
            </a:prstGeom>
            <a:solidFill>
              <a:srgbClr val="21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0972" y="1844895"/>
              <a:ext cx="2944931" cy="28907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61347" y="2173761"/>
              <a:ext cx="2619285" cy="2571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34964" y="5305827"/>
            <a:ext cx="6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29783" y="5582652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4686" y="2117557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8043" y="5582652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16902" y="2651452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77954" y="6131292"/>
            <a:ext cx="3465095" cy="0"/>
          </a:xfrm>
          <a:prstGeom prst="straightConnector1">
            <a:avLst/>
          </a:prstGeom>
          <a:ln>
            <a:solidFill>
              <a:srgbClr val="4F81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9255" y="6213649"/>
            <a:ext cx="22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Influence on Decisions</a:t>
            </a:r>
            <a:endParaRPr lang="en-US" dirty="0">
              <a:solidFill>
                <a:srgbClr val="4F81BD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22394" y="2117557"/>
            <a:ext cx="28876" cy="3474720"/>
          </a:xfrm>
          <a:prstGeom prst="straightConnector1">
            <a:avLst/>
          </a:prstGeom>
          <a:ln>
            <a:solidFill>
              <a:srgbClr val="4F81B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302242" y="3833180"/>
            <a:ext cx="289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Delivery of Project or Service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4319" y="3902987"/>
            <a:ext cx="96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$24.5 M</a:t>
            </a:r>
          </a:p>
          <a:p>
            <a:pPr algn="ctr"/>
            <a:r>
              <a:rPr lang="en-US" dirty="0" smtClean="0"/>
              <a:t>75%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71616" y="2156995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$5.5 M</a:t>
            </a:r>
          </a:p>
          <a:p>
            <a:pPr algn="r"/>
            <a:r>
              <a:rPr lang="en-US" dirty="0" smtClean="0"/>
              <a:t>17%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83050" y="2682295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$</a:t>
            </a:r>
            <a:r>
              <a:rPr lang="en-US" dirty="0" smtClean="0"/>
              <a:t>2.5</a:t>
            </a:r>
            <a:r>
              <a:rPr lang="en-US" dirty="0" smtClean="0">
                <a:solidFill>
                  <a:schemeClr val="tx1"/>
                </a:solidFill>
              </a:rPr>
              <a:t>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2660" y="5592277"/>
            <a:ext cx="6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96156" y="2847292"/>
            <a:ext cx="1448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73627" y="3753852"/>
            <a:ext cx="0" cy="137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1569" y="2391181"/>
            <a:ext cx="2303729" cy="16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5184" y="3020784"/>
            <a:ext cx="0" cy="2491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84760" y="29674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8%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92217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Transit Program Delivery</a:t>
            </a:r>
            <a:endParaRPr lang="en-US" sz="4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866027" y="2127488"/>
            <a:ext cx="3474720" cy="3474720"/>
            <a:chOff x="3561347" y="1270534"/>
            <a:chExt cx="3474720" cy="3474720"/>
          </a:xfrm>
        </p:grpSpPr>
        <p:sp>
          <p:nvSpPr>
            <p:cNvPr id="48" name="Rectangle 47"/>
            <p:cNvSpPr/>
            <p:nvPr/>
          </p:nvSpPr>
          <p:spPr>
            <a:xfrm>
              <a:off x="3561347" y="1270534"/>
              <a:ext cx="3474720" cy="3474720"/>
            </a:xfrm>
            <a:prstGeom prst="rect">
              <a:avLst/>
            </a:prstGeom>
            <a:solidFill>
              <a:srgbClr val="21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70972" y="1844895"/>
              <a:ext cx="2944931" cy="28907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61347" y="2173761"/>
              <a:ext cx="2619285" cy="25714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63901" y="2117557"/>
            <a:ext cx="4944482" cy="4465424"/>
            <a:chOff x="1563901" y="2117557"/>
            <a:chExt cx="4944482" cy="4465424"/>
          </a:xfrm>
        </p:grpSpPr>
        <p:sp>
          <p:nvSpPr>
            <p:cNvPr id="52" name="TextBox 51"/>
            <p:cNvSpPr txBox="1"/>
            <p:nvPr/>
          </p:nvSpPr>
          <p:spPr>
            <a:xfrm>
              <a:off x="2234964" y="5305827"/>
              <a:ext cx="663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Local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45445" y="5587225"/>
              <a:ext cx="66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04686" y="2117557"/>
              <a:ext cx="66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6297" y="5592277"/>
              <a:ext cx="837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Shared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65303" y="2681616"/>
              <a:ext cx="837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Shared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877954" y="6131292"/>
              <a:ext cx="3465095" cy="0"/>
            </a:xfrm>
            <a:prstGeom prst="straightConnector1">
              <a:avLst/>
            </a:prstGeom>
            <a:ln>
              <a:solidFill>
                <a:srgbClr val="4F81BD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419255" y="6213649"/>
              <a:ext cx="2292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Influence on Decisions</a:t>
              </a:r>
              <a:endParaRPr lang="en-US" dirty="0">
                <a:solidFill>
                  <a:srgbClr val="4F81BD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1922394" y="2117557"/>
              <a:ext cx="28876" cy="3474720"/>
            </a:xfrm>
            <a:prstGeom prst="straightConnector1">
              <a:avLst/>
            </a:prstGeom>
            <a:ln>
              <a:solidFill>
                <a:srgbClr val="4F81BD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rot="16200000">
              <a:off x="302241" y="3833180"/>
              <a:ext cx="2892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Delivery of Project or Service</a:t>
              </a:r>
              <a:endParaRPr lang="en-US" dirty="0">
                <a:solidFill>
                  <a:srgbClr val="4F81BD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62660" y="5592277"/>
              <a:ext cx="663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Local</a:t>
              </a:r>
              <a:endParaRPr lang="en-US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600603" y="3887934"/>
            <a:ext cx="11272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5310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5311</a:t>
            </a:r>
          </a:p>
          <a:p>
            <a:pPr algn="ctr"/>
            <a:r>
              <a:rPr lang="en-US" sz="1400" dirty="0" smtClean="0"/>
              <a:t>FASTER Local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966325" y="2614479"/>
            <a:ext cx="80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FASTER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Operating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22354" y="2218445"/>
            <a:ext cx="682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Bustang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19044" y="2650913"/>
            <a:ext cx="780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5311(f) &amp;</a:t>
            </a:r>
          </a:p>
          <a:p>
            <a:pPr algn="ctr"/>
            <a:r>
              <a:rPr lang="en-US" sz="1200" dirty="0" smtClean="0"/>
              <a:t>Outrider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45701" y="2158678"/>
            <a:ext cx="84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CDOT Park</a:t>
            </a:r>
          </a:p>
          <a:p>
            <a:pPr algn="ctr"/>
            <a:r>
              <a:rPr lang="en-US" sz="1200" dirty="0" smtClean="0"/>
              <a:t>&amp; Ride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77406" y="508430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5304</a:t>
            </a:r>
          </a:p>
          <a:p>
            <a:pPr algn="r"/>
            <a:r>
              <a:rPr lang="en-US" sz="1400" dirty="0" smtClean="0"/>
              <a:t>Planning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14438" y="2140646"/>
            <a:ext cx="906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State</a:t>
            </a:r>
          </a:p>
          <a:p>
            <a:pPr algn="ctr"/>
            <a:r>
              <a:rPr lang="en-US" sz="1200" dirty="0" smtClean="0"/>
              <a:t>Transit Plan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32516" y="4866070"/>
            <a:ext cx="6920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sz="1400" dirty="0" smtClean="0"/>
              <a:t>Park &amp;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Ride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40066" y="2645948"/>
            <a:ext cx="1037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Mitigation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&amp; CSS</a:t>
            </a:r>
          </a:p>
        </p:txBody>
      </p:sp>
    </p:spTree>
    <p:extLst>
      <p:ext uri="{BB962C8B-B14F-4D97-AF65-F5344CB8AC3E}">
        <p14:creationId xmlns:p14="http://schemas.microsoft.com/office/powerpoint/2010/main" val="31317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Bustang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err="1" smtClean="0"/>
              <a:t>Bustang</a:t>
            </a:r>
            <a:r>
              <a:rPr lang="en-US" dirty="0" smtClean="0"/>
              <a:t> Outrider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Planned </a:t>
            </a:r>
            <a:r>
              <a:rPr lang="en-US" sz="3200" dirty="0" err="1" smtClean="0"/>
              <a:t>Bustang</a:t>
            </a:r>
            <a:r>
              <a:rPr lang="en-US" sz="3200" dirty="0" smtClean="0"/>
              <a:t> 2018 Service Enhancements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94125"/>
          </a:xfrm>
        </p:spPr>
        <p:txBody>
          <a:bodyPr/>
          <a:lstStyle/>
          <a:p>
            <a:r>
              <a:rPr lang="en-US" sz="2400" dirty="0" smtClean="0"/>
              <a:t>Add Glenwood to Denver “Seasonal” Service</a:t>
            </a:r>
          </a:p>
          <a:p>
            <a:pPr lvl="1"/>
            <a:r>
              <a:rPr lang="en-US" sz="2000" dirty="0" smtClean="0"/>
              <a:t>1 roundtrip/day; Dec 15 - Easter</a:t>
            </a:r>
          </a:p>
          <a:p>
            <a:r>
              <a:rPr lang="en-US" sz="2400" dirty="0" smtClean="0"/>
              <a:t>Add Grand Junction to Denver</a:t>
            </a:r>
          </a:p>
          <a:p>
            <a:pPr lvl="1"/>
            <a:r>
              <a:rPr lang="en-US" sz="2000" dirty="0" smtClean="0"/>
              <a:t>1 roundtrip/day</a:t>
            </a:r>
          </a:p>
          <a:p>
            <a:pPr lvl="1"/>
            <a:r>
              <a:rPr lang="en-US" sz="2000" dirty="0" smtClean="0"/>
              <a:t>Convert current Greyhound route to </a:t>
            </a:r>
            <a:r>
              <a:rPr lang="en-US" sz="2000" dirty="0" err="1" smtClean="0"/>
              <a:t>Bustang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Add Denver to Raton NM </a:t>
            </a:r>
          </a:p>
          <a:p>
            <a:pPr lvl="1"/>
            <a:r>
              <a:rPr lang="en-US" sz="2000" dirty="0" smtClean="0"/>
              <a:t>Adds 1 roundtrip Denver to Colorado Springs</a:t>
            </a:r>
          </a:p>
          <a:p>
            <a:pPr lvl="1"/>
            <a:r>
              <a:rPr lang="en-US" sz="2000" dirty="0" smtClean="0"/>
              <a:t>Extends </a:t>
            </a:r>
            <a:r>
              <a:rPr lang="en-US" sz="2000" dirty="0" err="1" smtClean="0"/>
              <a:t>Bustang</a:t>
            </a:r>
            <a:r>
              <a:rPr lang="en-US" sz="2000" dirty="0" smtClean="0"/>
              <a:t> to Trinidad &amp; Pueblo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7407" r="13750" b="8148"/>
          <a:stretch/>
        </p:blipFill>
        <p:spPr>
          <a:xfrm>
            <a:off x="768016" y="2133600"/>
            <a:ext cx="7531768" cy="4666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058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2018 Intercity, </a:t>
            </a:r>
            <a:r>
              <a:rPr lang="en-US" sz="2400" dirty="0" err="1" smtClean="0"/>
              <a:t>Bustang</a:t>
            </a:r>
            <a:r>
              <a:rPr lang="en-US" sz="2400" dirty="0" smtClean="0"/>
              <a:t>, and Outrider System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6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Grants &amp; Grant Partner Topics</a:t>
            </a:r>
          </a:p>
          <a:p>
            <a:r>
              <a:rPr lang="en-US" dirty="0"/>
              <a:t>Bus Operations and “Outrider” Topics</a:t>
            </a:r>
          </a:p>
          <a:p>
            <a:r>
              <a:rPr lang="en-US" dirty="0" smtClean="0"/>
              <a:t>Planning Related Topics</a:t>
            </a:r>
          </a:p>
          <a:p>
            <a:r>
              <a:rPr lang="en-US" dirty="0" smtClean="0"/>
              <a:t>SB 267 Discussion</a:t>
            </a:r>
          </a:p>
          <a:p>
            <a:r>
              <a:rPr lang="en-US" dirty="0" smtClean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37519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5328760"/>
            <a:ext cx="8366652" cy="360692"/>
          </a:xfrm>
          <a:prstGeom prst="rect">
            <a:avLst/>
          </a:prstGeom>
          <a:solidFill>
            <a:srgbClr val="0F8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Bustang</a:t>
            </a:r>
            <a:r>
              <a:rPr lang="en-US" dirty="0" smtClean="0"/>
              <a:t> Outrider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562"/>
            <a:ext cx="3733800" cy="4525963"/>
          </a:xfrm>
        </p:spPr>
        <p:txBody>
          <a:bodyPr/>
          <a:lstStyle/>
          <a:p>
            <a:r>
              <a:rPr lang="en-US" dirty="0" smtClean="0"/>
              <a:t>Unified branding</a:t>
            </a:r>
          </a:p>
          <a:p>
            <a:r>
              <a:rPr lang="en-US" dirty="0" smtClean="0"/>
              <a:t>Locally delivered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Customer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3" t="47396" r="26099" b="33299"/>
          <a:stretch/>
        </p:blipFill>
        <p:spPr>
          <a:xfrm>
            <a:off x="4584032" y="2204215"/>
            <a:ext cx="39624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8551" y="5091937"/>
            <a:ext cx="838200" cy="834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grayscl/>
          </a:blip>
          <a:srcRect l="32184" t="6486" r="28735" b="10756"/>
          <a:stretch/>
        </p:blipFill>
        <p:spPr>
          <a:xfrm>
            <a:off x="7799672" y="4921355"/>
            <a:ext cx="12954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676770" y="5780393"/>
            <a:ext cx="872952" cy="86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18588" y="5758898"/>
            <a:ext cx="908232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1295400" y="5735670"/>
            <a:ext cx="1207469" cy="90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grayscl/>
          </a:blip>
          <a:srcRect t="17010" b="17010"/>
          <a:stretch/>
        </p:blipFill>
        <p:spPr>
          <a:xfrm>
            <a:off x="2186656" y="4532037"/>
            <a:ext cx="1541859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408996" y="4579120"/>
            <a:ext cx="1401938" cy="746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grayscl/>
          </a:blip>
          <a:srcRect l="31271"/>
          <a:stretch/>
        </p:blipFill>
        <p:spPr>
          <a:xfrm>
            <a:off x="6474571" y="4469297"/>
            <a:ext cx="1034548" cy="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762000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762000"/>
          </a:xfrm>
        </p:spPr>
        <p:txBody>
          <a:bodyPr/>
          <a:lstStyle/>
          <a:p>
            <a:r>
              <a:rPr lang="en-US" dirty="0" smtClean="0"/>
              <a:t>Planning Related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Development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5311 Redistribution: What </a:t>
            </a:r>
            <a:r>
              <a:rPr lang="en-US" dirty="0" smtClean="0"/>
              <a:t>is the Effort?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327525"/>
          </a:xfrm>
        </p:spPr>
        <p:txBody>
          <a:bodyPr/>
          <a:lstStyle/>
          <a:p>
            <a:r>
              <a:rPr lang="en-US" dirty="0"/>
              <a:t>Two-year effort to create new policy on how CDOT distributes </a:t>
            </a:r>
            <a:r>
              <a:rPr lang="en-US" dirty="0" smtClean="0"/>
              <a:t>FTA Section 5311 </a:t>
            </a:r>
            <a:r>
              <a:rPr lang="en-US" dirty="0"/>
              <a:t>operating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Needed because:</a:t>
            </a:r>
          </a:p>
          <a:p>
            <a:pPr lvl="1"/>
            <a:r>
              <a:rPr lang="en-US" dirty="0" smtClean="0"/>
              <a:t>Slow or no growth in federal funding</a:t>
            </a:r>
          </a:p>
          <a:p>
            <a:pPr lvl="1"/>
            <a:r>
              <a:rPr lang="en-US" dirty="0" smtClean="0"/>
              <a:t>New agencies are requesting funding</a:t>
            </a:r>
          </a:p>
          <a:p>
            <a:pPr lvl="1"/>
            <a:r>
              <a:rPr lang="en-US" dirty="0" smtClean="0"/>
              <a:t>Limited transparency in old methodology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Has </a:t>
            </a:r>
            <a:r>
              <a:rPr lang="en-US" dirty="0" smtClean="0"/>
              <a:t>Occurred?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5311 Subcommittee formed in October 2016</a:t>
            </a:r>
          </a:p>
          <a:p>
            <a:r>
              <a:rPr lang="en-US" dirty="0"/>
              <a:t>New methodology for distributing funds approved in April 2017</a:t>
            </a:r>
          </a:p>
          <a:p>
            <a:pPr lvl="1"/>
            <a:r>
              <a:rPr lang="en-US" dirty="0"/>
              <a:t>One-year </a:t>
            </a:r>
            <a:r>
              <a:rPr lang="en-US" dirty="0" smtClean="0"/>
              <a:t>approval by CDOT Transportation Commission</a:t>
            </a:r>
            <a:endParaRPr lang="en-US" dirty="0"/>
          </a:p>
          <a:p>
            <a:r>
              <a:rPr lang="en-US" dirty="0"/>
              <a:t>Methodology was used to determine grant levels for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Methodology?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Categorize grantees into </a:t>
            </a:r>
            <a:r>
              <a:rPr lang="en-US" dirty="0" smtClean="0"/>
              <a:t>five peer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Based on expenses, miles, hours, trips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a budget factor to each category:</a:t>
            </a:r>
          </a:p>
          <a:p>
            <a:pPr marL="914400" lvl="1" indent="-514350"/>
            <a:r>
              <a:rPr lang="en-US" dirty="0" smtClean="0"/>
              <a:t>Very Small: 50%</a:t>
            </a:r>
          </a:p>
          <a:p>
            <a:pPr marL="914400" lvl="1" indent="-514350"/>
            <a:r>
              <a:rPr lang="en-US" dirty="0" smtClean="0"/>
              <a:t>Small: 45%</a:t>
            </a:r>
          </a:p>
          <a:p>
            <a:pPr marL="914400" lvl="1" indent="-514350"/>
            <a:r>
              <a:rPr lang="en-US" dirty="0" smtClean="0"/>
              <a:t>Medium: 21%</a:t>
            </a:r>
          </a:p>
          <a:p>
            <a:pPr marL="914400" lvl="1" indent="-514350"/>
            <a:r>
              <a:rPr lang="en-US" dirty="0" smtClean="0"/>
              <a:t>Large: 14%</a:t>
            </a:r>
          </a:p>
          <a:p>
            <a:pPr marL="914400" lvl="1" indent="-514350"/>
            <a:r>
              <a:rPr lang="en-US" dirty="0" smtClean="0"/>
              <a:t>Extra Large: 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Methodology?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Keep some grantees whole or allow a higher percentage of funding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Allow for gradual increases and decreases from </a:t>
            </a:r>
            <a:r>
              <a:rPr lang="en-US" dirty="0" smtClean="0"/>
              <a:t>previous year award</a:t>
            </a:r>
            <a:endParaRPr lang="en-US" dirty="0"/>
          </a:p>
          <a:p>
            <a:pPr lvl="1"/>
            <a:r>
              <a:rPr lang="en-US" dirty="0"/>
              <a:t>Decreases of 3%, 3%, 5%, 6%, and 7%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Subcommittee will continue to meet</a:t>
            </a:r>
          </a:p>
          <a:p>
            <a:pPr lvl="1"/>
            <a:r>
              <a:rPr lang="en-US" dirty="0" smtClean="0"/>
              <a:t>Explore concerns raised by CDOT Transportation Commission</a:t>
            </a:r>
          </a:p>
          <a:p>
            <a:r>
              <a:rPr lang="en-US" dirty="0" smtClean="0"/>
              <a:t>Evaluating other scenarios</a:t>
            </a:r>
          </a:p>
          <a:p>
            <a:r>
              <a:rPr lang="en-US" dirty="0" smtClean="0"/>
              <a:t>Plan to finalize methodology in time for 2019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3493" r="9474" b="8017"/>
          <a:stretch/>
        </p:blipFill>
        <p:spPr>
          <a:xfrm>
            <a:off x="685800" y="1295400"/>
            <a:ext cx="7239000" cy="5601608"/>
          </a:xfrm>
        </p:spPr>
      </p:pic>
    </p:spTree>
    <p:extLst>
      <p:ext uri="{BB962C8B-B14F-4D97-AF65-F5344CB8AC3E}">
        <p14:creationId xmlns:p14="http://schemas.microsoft.com/office/powerpoint/2010/main" val="605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Notice of Funding Availabilities (NOFAs) for planning and capital projects</a:t>
            </a:r>
          </a:p>
          <a:p>
            <a:r>
              <a:rPr lang="en-US" dirty="0" smtClean="0"/>
              <a:t>FTA 5339 opportunities</a:t>
            </a:r>
          </a:p>
          <a:p>
            <a:r>
              <a:rPr lang="en-US" dirty="0" smtClean="0"/>
              <a:t>Volkswagen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</a:t>
            </a:r>
            <a:r>
              <a:rPr lang="en-US" dirty="0" smtClean="0"/>
              <a:t>N</a:t>
            </a:r>
            <a:r>
              <a:rPr lang="en-US" dirty="0" smtClean="0"/>
              <a:t>OFA</a:t>
            </a:r>
            <a:r>
              <a:rPr lang="en-US" dirty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513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NOFA for planning projects</a:t>
            </a:r>
          </a:p>
          <a:p>
            <a:pPr lvl="1"/>
            <a:r>
              <a:rPr lang="en-US" dirty="0" smtClean="0"/>
              <a:t>FTA 5304 funds</a:t>
            </a:r>
          </a:p>
          <a:p>
            <a:r>
              <a:rPr lang="en-US" dirty="0" smtClean="0"/>
              <a:t>Examples of projects include:</a:t>
            </a:r>
          </a:p>
          <a:p>
            <a:pPr lvl="1"/>
            <a:r>
              <a:rPr lang="en-US" dirty="0" smtClean="0"/>
              <a:t>Transit operating plans</a:t>
            </a:r>
          </a:p>
          <a:p>
            <a:pPr lvl="1"/>
            <a:r>
              <a:rPr lang="en-US" dirty="0" smtClean="0"/>
              <a:t>Other planning effort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Demonstration projects</a:t>
            </a:r>
          </a:p>
          <a:p>
            <a:r>
              <a:rPr lang="en-US" dirty="0" smtClean="0"/>
              <a:t>Past projects include feasibility studies, transit plan updates, improved marketing </a:t>
            </a:r>
            <a:r>
              <a:rPr lang="en-US" dirty="0" err="1" smtClean="0"/>
              <a:t>opps</a:t>
            </a:r>
            <a:r>
              <a:rPr lang="en-US" dirty="0" smtClean="0"/>
              <a:t>, coordination studies,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FASTER planning money available for pre-construction work (NEPA, design), but awarded during capital call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2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NOFAs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NOFA for </a:t>
            </a:r>
            <a:r>
              <a:rPr lang="en-US" dirty="0" smtClean="0"/>
              <a:t>capital projects</a:t>
            </a:r>
            <a:endParaRPr lang="en-US" dirty="0"/>
          </a:p>
          <a:p>
            <a:pPr lvl="1"/>
            <a:r>
              <a:rPr lang="en-US" dirty="0"/>
              <a:t>FTA </a:t>
            </a:r>
            <a:r>
              <a:rPr lang="en-US" dirty="0" smtClean="0"/>
              <a:t>5310, 5311, 5339, FASTER</a:t>
            </a:r>
            <a:endParaRPr lang="en-US" dirty="0"/>
          </a:p>
          <a:p>
            <a:r>
              <a:rPr lang="en-US" dirty="0" smtClean="0"/>
              <a:t>Available in October, closing six weeks later</a:t>
            </a:r>
          </a:p>
          <a:p>
            <a:r>
              <a:rPr lang="en-US" dirty="0" smtClean="0"/>
              <a:t>Examples </a:t>
            </a:r>
            <a:r>
              <a:rPr lang="en-US" dirty="0"/>
              <a:t>of projects include:</a:t>
            </a:r>
          </a:p>
          <a:p>
            <a:pPr lvl="1"/>
            <a:r>
              <a:rPr lang="en-US" dirty="0" smtClean="0"/>
              <a:t>Vehicles</a:t>
            </a:r>
            <a:endParaRPr lang="en-US" dirty="0"/>
          </a:p>
          <a:p>
            <a:pPr lvl="1"/>
            <a:r>
              <a:rPr lang="en-US" dirty="0" smtClean="0"/>
              <a:t>Facilities (park and rides, maintenance buildings)</a:t>
            </a:r>
            <a:endParaRPr lang="en-US" dirty="0"/>
          </a:p>
          <a:p>
            <a:pPr lvl="1"/>
            <a:r>
              <a:rPr lang="en-US" dirty="0" smtClean="0"/>
              <a:t>Pre-construction (NEPA, design)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5339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Nationwide, competitive programs</a:t>
            </a:r>
          </a:p>
          <a:p>
            <a:pPr lvl="1"/>
            <a:r>
              <a:rPr lang="en-US" dirty="0" smtClean="0"/>
              <a:t>Low or No Emission Vehicle ($55 million)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AWARDED $1.45 Million!!</a:t>
            </a:r>
          </a:p>
          <a:p>
            <a:pPr lvl="1"/>
            <a:r>
              <a:rPr lang="en-US" dirty="0" smtClean="0"/>
              <a:t>Bus and Bus Facilities ($227 million)</a:t>
            </a:r>
          </a:p>
          <a:p>
            <a:r>
              <a:rPr lang="en-US" dirty="0" smtClean="0"/>
              <a:t>CDOT submits a consolidated application on behalf of rural agencies</a:t>
            </a:r>
          </a:p>
          <a:p>
            <a:r>
              <a:rPr lang="en-US" dirty="0" smtClean="0"/>
              <a:t>CDOT </a:t>
            </a:r>
            <a:r>
              <a:rPr lang="en-US" dirty="0"/>
              <a:t>and CASTA paid for consultant to help review applications</a:t>
            </a:r>
          </a:p>
          <a:p>
            <a:pPr lvl="1"/>
            <a:r>
              <a:rPr lang="en-US" dirty="0"/>
              <a:t>Excellent opportunity to improve grant writing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5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5339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you apply next year? </a:t>
            </a:r>
          </a:p>
          <a:p>
            <a:pPr lvl="1"/>
            <a:r>
              <a:rPr lang="en-US" dirty="0" smtClean="0"/>
              <a:t>Introduce/expand electric vehicles?</a:t>
            </a:r>
          </a:p>
          <a:p>
            <a:pPr lvl="1"/>
            <a:r>
              <a:rPr lang="en-US" dirty="0" smtClean="0"/>
              <a:t>Backlog of old vehicles?</a:t>
            </a:r>
          </a:p>
          <a:p>
            <a:pPr lvl="1"/>
            <a:r>
              <a:rPr lang="en-US" dirty="0" smtClean="0"/>
              <a:t>Facility needs?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2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Volkswagen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VW has agreed to settle allegations it cheated on federal emission tests</a:t>
            </a:r>
          </a:p>
          <a:p>
            <a:r>
              <a:rPr lang="en-US" dirty="0" smtClean="0"/>
              <a:t>Colorado expects to receive $68.7 million</a:t>
            </a:r>
          </a:p>
          <a:p>
            <a:r>
              <a:rPr lang="en-US" dirty="0" smtClean="0"/>
              <a:t>Colorado </a:t>
            </a:r>
            <a:r>
              <a:rPr lang="en-US" dirty="0" err="1" smtClean="0"/>
              <a:t>Dept</a:t>
            </a:r>
            <a:r>
              <a:rPr lang="en-US" dirty="0" smtClean="0"/>
              <a:t> of Public Health and Environment (CDPHE) designated as the state’s lead agency</a:t>
            </a:r>
          </a:p>
          <a:p>
            <a:r>
              <a:rPr lang="en-US" dirty="0" smtClean="0"/>
              <a:t>CDPHE partnered with </a:t>
            </a:r>
            <a:r>
              <a:rPr lang="en-US" dirty="0" smtClean="0"/>
              <a:t>CDOT and others </a:t>
            </a:r>
            <a:r>
              <a:rPr lang="en-US" dirty="0" smtClean="0"/>
              <a:t>to develop a spending plan known as the Beneficiary Mitigation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Volkswagen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BMP has five funding categories: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$10.3 M (15%) for electric vehicle charging infrastructure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$18 M (26%) for alt fuel vehicles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$18 M (26%) for alt fuel transit buses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$5 M (7%) for non-road diesel engines or equipment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$12.2 M (18%) million reserve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Volkswagen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 smtClean="0"/>
              <a:t>on draft BMP will </a:t>
            </a:r>
            <a:r>
              <a:rPr lang="en-US" dirty="0" smtClean="0"/>
              <a:t>be accepted until October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Funding will be become part of annual capital </a:t>
            </a:r>
            <a:r>
              <a:rPr lang="en-US" dirty="0" smtClean="0"/>
              <a:t>NOFA (likely fall 2018)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GREAT OPPORTUNITY TO INTRODUCE ALT FUEL VEHICLES TO YOUR FLEET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Safety Oversight (SSO)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Under MAP-21, s</a:t>
            </a:r>
            <a:r>
              <a:rPr lang="en-US" dirty="0" smtClean="0"/>
              <a:t>tates </a:t>
            </a:r>
            <a:r>
              <a:rPr lang="en-US" dirty="0"/>
              <a:t>assume greater responsibility for overseeing the safety of their rail </a:t>
            </a:r>
            <a:r>
              <a:rPr lang="en-US" dirty="0" smtClean="0"/>
              <a:t>systems </a:t>
            </a:r>
          </a:p>
          <a:p>
            <a:r>
              <a:rPr lang="en-US" dirty="0" smtClean="0"/>
              <a:t>FTA </a:t>
            </a:r>
            <a:r>
              <a:rPr lang="en-US" dirty="0"/>
              <a:t>is responsible to review and approve each state’s SSO program</a:t>
            </a:r>
          </a:p>
          <a:p>
            <a:r>
              <a:rPr lang="en-US" dirty="0"/>
              <a:t>By April 15, 2019, each state must have a certified SSO program </a:t>
            </a:r>
          </a:p>
          <a:p>
            <a:pPr lvl="1"/>
            <a:r>
              <a:rPr lang="en-US" dirty="0"/>
              <a:t>No SSO certification means no FTA funding for the state</a:t>
            </a:r>
          </a:p>
          <a:p>
            <a:r>
              <a:rPr lang="en-US" dirty="0"/>
              <a:t>Colorado Public Utilities Commission has responsibility for safety and security of rail systems in the state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Safety Oversight (SSO)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" y="2286000"/>
            <a:ext cx="8466667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" y="4800600"/>
            <a:ext cx="872966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762000"/>
          </a:xfrm>
        </p:spPr>
        <p:txBody>
          <a:bodyPr/>
          <a:lstStyle/>
          <a:p>
            <a:r>
              <a:rPr lang="en-US" dirty="0" smtClean="0"/>
              <a:t>Grants &amp; Grantees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Safety </a:t>
            </a:r>
            <a:r>
              <a:rPr lang="en-US" dirty="0" smtClean="0"/>
              <a:t>Oversight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PUC has currently submitted all documentation for review except revised Program Standard</a:t>
            </a:r>
            <a:endParaRPr lang="en-US" dirty="0"/>
          </a:p>
          <a:p>
            <a:r>
              <a:rPr lang="en-US" dirty="0" smtClean="0"/>
              <a:t>Program Standard to be submitted to FTA by January 2018</a:t>
            </a:r>
            <a:endParaRPr lang="en-US" dirty="0"/>
          </a:p>
          <a:p>
            <a:r>
              <a:rPr lang="en-US" dirty="0" smtClean="0"/>
              <a:t>Goal is to submit certification application by April 2018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762000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 267 &amp; </a:t>
            </a:r>
            <a:br>
              <a:rPr lang="en-US" dirty="0" smtClean="0"/>
            </a:br>
            <a:r>
              <a:rPr lang="en-US" dirty="0" smtClean="0"/>
              <a:t>Possible Reprogramming of Annual Transit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Reprogramming Transit Funds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5311 process brought focus to divergent transit needs</a:t>
            </a:r>
          </a:p>
          <a:p>
            <a:pPr lvl="1"/>
            <a:r>
              <a:rPr lang="en-US" sz="2000" dirty="0" smtClean="0"/>
              <a:t>Mountain versus Resort  versus More Rural Communities</a:t>
            </a:r>
            <a:endParaRPr lang="en-US" sz="2000" dirty="0"/>
          </a:p>
          <a:p>
            <a:pPr lvl="1"/>
            <a:r>
              <a:rPr lang="en-US" sz="2000" dirty="0" smtClean="0"/>
              <a:t>Demand Response versus Fixed Route Transit Systems</a:t>
            </a:r>
          </a:p>
          <a:p>
            <a:pPr lvl="1"/>
            <a:r>
              <a:rPr lang="en-US" sz="2000" dirty="0" smtClean="0"/>
              <a:t>Local abilities to fund transit needs</a:t>
            </a:r>
          </a:p>
          <a:p>
            <a:r>
              <a:rPr lang="en-US" sz="2400" dirty="0" smtClean="0"/>
              <a:t>What is Fair and Equitable?</a:t>
            </a:r>
          </a:p>
          <a:p>
            <a:pPr lvl="1"/>
            <a:r>
              <a:rPr lang="en-US" sz="2000" dirty="0" smtClean="0"/>
              <a:t>Human Service trips have top priority - Agreed</a:t>
            </a:r>
          </a:p>
          <a:p>
            <a:pPr lvl="1"/>
            <a:r>
              <a:rPr lang="en-US" sz="2000" dirty="0" smtClean="0"/>
              <a:t>Service Sector employee commute trips important</a:t>
            </a:r>
          </a:p>
          <a:p>
            <a:pPr lvl="1"/>
            <a:r>
              <a:rPr lang="en-US" sz="2000" dirty="0" smtClean="0"/>
              <a:t>Congestion reduction important</a:t>
            </a:r>
          </a:p>
          <a:p>
            <a:r>
              <a:rPr lang="en-US" sz="2400" dirty="0" smtClean="0"/>
              <a:t>More Operating Funds Needed</a:t>
            </a:r>
          </a:p>
          <a:p>
            <a:pPr lvl="1"/>
            <a:r>
              <a:rPr lang="en-US" sz="2000" dirty="0" smtClean="0"/>
              <a:t>Must be sustainable</a:t>
            </a:r>
          </a:p>
          <a:p>
            <a:pPr lvl="1"/>
            <a:r>
              <a:rPr lang="en-US" sz="2000" dirty="0" smtClean="0"/>
              <a:t>FTA funding increases not keeping pace with operating costs</a:t>
            </a:r>
          </a:p>
          <a:p>
            <a:pPr lvl="1"/>
            <a:r>
              <a:rPr lang="en-US" sz="2000" dirty="0" smtClean="0"/>
              <a:t>Nat’l Ave State Funding 23% / Colorado 1%</a:t>
            </a:r>
          </a:p>
          <a:p>
            <a:pPr lvl="1"/>
            <a:r>
              <a:rPr lang="en-US" sz="2000" dirty="0" smtClean="0"/>
              <a:t>Minimum Wage to exacerbate problem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0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Reprogramming Transit Funds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Rural Transit Funding Stream</a:t>
            </a:r>
          </a:p>
          <a:p>
            <a:pPr lvl="1"/>
            <a:r>
              <a:rPr lang="en-US" sz="2000" dirty="0" smtClean="0"/>
              <a:t>Sustainable – FTA &amp; FASTER Transit</a:t>
            </a:r>
          </a:p>
          <a:p>
            <a:pPr lvl="1"/>
            <a:r>
              <a:rPr lang="en-US" sz="2000" dirty="0" smtClean="0"/>
              <a:t>Periodic – e.g. SB 228 &amp; SB 267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Current Uses</a:t>
            </a:r>
          </a:p>
          <a:p>
            <a:pPr lvl="1"/>
            <a:r>
              <a:rPr lang="en-US" sz="2000" dirty="0" smtClean="0"/>
              <a:t>Operating – FTA funds</a:t>
            </a:r>
          </a:p>
          <a:p>
            <a:pPr lvl="1"/>
            <a:r>
              <a:rPr lang="en-US" sz="2000" dirty="0" smtClean="0"/>
              <a:t>Capital – FTA and FASTER Transit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56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Funds &amp; Uses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4" y="1956688"/>
            <a:ext cx="8008454" cy="40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Reprogramming Transit Funds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Possible Scenario</a:t>
            </a:r>
            <a:endParaRPr lang="en-US" sz="2000" dirty="0" smtClean="0"/>
          </a:p>
          <a:p>
            <a:pPr lvl="1"/>
            <a:r>
              <a:rPr lang="en-US" sz="2000" dirty="0" smtClean="0"/>
              <a:t>Utilize sustainable FASTER Transit for operating funds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Use FASTER Local funds to increase Local Operating Pool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$2.0M/year, 25% increase to local operating pool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Reduces local match, emphasis on most rural communities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Use FASTER Statewide funds to increase Interregional and Rural </a:t>
            </a:r>
            <a:r>
              <a:rPr lang="en-US" sz="1600" dirty="0" err="1" smtClean="0"/>
              <a:t>Reg</a:t>
            </a:r>
            <a:r>
              <a:rPr lang="en-US" sz="1600" dirty="0" smtClean="0"/>
              <a:t> Pools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$0.5M/year for </a:t>
            </a:r>
            <a:r>
              <a:rPr lang="en-US" sz="1200" dirty="0" err="1" smtClean="0"/>
              <a:t>Bustang</a:t>
            </a:r>
            <a:r>
              <a:rPr lang="en-US" sz="1200" dirty="0" smtClean="0"/>
              <a:t>, 16% increase for service expansion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$1.5M/year for Outrider, 88% increase for new routes or local assistance</a:t>
            </a:r>
          </a:p>
          <a:p>
            <a:pPr lvl="1"/>
            <a:r>
              <a:rPr lang="en-US" sz="2000" dirty="0"/>
              <a:t>Utilize periodic State funds to backfill capital </a:t>
            </a:r>
            <a:r>
              <a:rPr lang="en-US" sz="2000" dirty="0" smtClean="0"/>
              <a:t>needs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Use SB 228 funds for Local Capital Pool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$10.0M at $2.0M/year for 5 years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Use SB 267 funds for larger facilities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 smtClean="0"/>
              <a:t>Park and Rides, transit centers, maintenance facilities, BRT facilities, </a:t>
            </a:r>
            <a:r>
              <a:rPr lang="en-US" sz="1200" dirty="0" err="1" smtClean="0"/>
              <a:t>etc</a:t>
            </a:r>
            <a:endParaRPr lang="en-US" sz="1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Commit future periodic State funds to Local Capital Pool</a:t>
            </a:r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8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058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Figure 2: Possible Reprogramming of Funds and Uses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58" y="1962784"/>
            <a:ext cx="8337642" cy="42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762000"/>
          </a:xfrm>
        </p:spPr>
        <p:txBody>
          <a:bodyPr/>
          <a:lstStyle/>
          <a:p>
            <a:r>
              <a:rPr lang="en-US" dirty="0" smtClean="0"/>
              <a:t>Questions </a:t>
            </a:r>
            <a:r>
              <a:rPr lang="en-US" smtClean="0"/>
              <a:t>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Adjourn</a:t>
            </a:r>
            <a:br>
              <a:rPr lang="en-US" dirty="0" smtClean="0"/>
            </a:br>
            <a:r>
              <a:rPr lang="en-US" dirty="0" smtClean="0"/>
              <a:t>Thank you &amp; Safe Travels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/>
          <a:stretch/>
        </p:blipFill>
        <p:spPr>
          <a:xfrm>
            <a:off x="152400" y="1219199"/>
            <a:ext cx="8305800" cy="5489937"/>
          </a:xfrm>
        </p:spPr>
      </p:pic>
    </p:spTree>
    <p:extLst>
      <p:ext uri="{BB962C8B-B14F-4D97-AF65-F5344CB8AC3E}">
        <p14:creationId xmlns:p14="http://schemas.microsoft.com/office/powerpoint/2010/main" val="33914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02129" y="4830426"/>
            <a:ext cx="1031081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125" b="1" dirty="0">
                <a:solidFill>
                  <a:srgbClr val="FFFFFF"/>
                </a:solidFill>
                <a:latin typeface="Trebuchet MS" panose="020B0603020202020204" pitchFamily="34" charset="0"/>
              </a:rPr>
              <a:t>healthy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628612"/>
            <a:ext cx="1543050" cy="273844"/>
          </a:xfrm>
          <a:prstGeom prst="rect">
            <a:avLst/>
          </a:prstGeom>
        </p:spPr>
        <p:txBody>
          <a:bodyPr/>
          <a:lstStyle/>
          <a:p>
            <a:fld id="{9C2FF001-DEB1-4AE4-93B7-F91B7D19F92D}" type="slidenum">
              <a:rPr lang="en-US">
                <a:solidFill>
                  <a:prstClr val="white"/>
                </a:solidFill>
              </a:rPr>
              <a:pPr/>
              <a:t>60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0" y="246580"/>
            <a:ext cx="8879869" cy="63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</a:t>
            </a:r>
            <a:r>
              <a:rPr lang="en-US" dirty="0"/>
              <a:t>B</a:t>
            </a:r>
            <a:r>
              <a:rPr lang="en-US" dirty="0" smtClean="0"/>
              <a:t>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915066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365760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- 185 Days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</a:t>
            </a:r>
            <a:r>
              <a:rPr lang="en-US" dirty="0"/>
              <a:t>B</a:t>
            </a:r>
            <a:r>
              <a:rPr lang="en-US" dirty="0" smtClean="0"/>
              <a:t>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595594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350520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- 100 Days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11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006227"/>
              </p:ext>
            </p:extLst>
          </p:nvPr>
        </p:nvGraphicFramePr>
        <p:xfrm>
          <a:off x="457200" y="20875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1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DOT Theme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7030A0"/>
      </a:accent1>
      <a:accent2>
        <a:srgbClr val="0000FF"/>
      </a:accent2>
      <a:accent3>
        <a:srgbClr val="FF0000"/>
      </a:accent3>
      <a:accent4>
        <a:srgbClr val="00B050"/>
      </a:accent4>
      <a:accent5>
        <a:srgbClr val="FFFF00"/>
      </a:accent5>
      <a:accent6>
        <a:srgbClr val="97480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27010</TotalTime>
  <Words>1810</Words>
  <Application>Microsoft Office PowerPoint</Application>
  <PresentationFormat>On-screen Show (4:3)</PresentationFormat>
  <Paragraphs>354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Museo Slab 700</vt:lpstr>
      <vt:lpstr>Trebuchet MS</vt:lpstr>
      <vt:lpstr>Wingdings</vt:lpstr>
      <vt:lpstr>Office Theme</vt:lpstr>
      <vt:lpstr>1_Office Theme</vt:lpstr>
      <vt:lpstr>CASTA Fall Conference  Grant Partner Session</vt:lpstr>
      <vt:lpstr>Welcome</vt:lpstr>
      <vt:lpstr>Agenda</vt:lpstr>
      <vt:lpstr>PowerPoint Presentation</vt:lpstr>
      <vt:lpstr>Grants &amp; Grantees Topics</vt:lpstr>
      <vt:lpstr>PowerPoint Presentation</vt:lpstr>
      <vt:lpstr>Grants By the Numbers</vt:lpstr>
      <vt:lpstr>Grants By the Numbers</vt:lpstr>
      <vt:lpstr>Grants By the Numbers</vt:lpstr>
      <vt:lpstr>Grants By the Numbers</vt:lpstr>
      <vt:lpstr>Grants By the Numbers</vt:lpstr>
      <vt:lpstr>Grants By the Numbers</vt:lpstr>
      <vt:lpstr>Grants By the Numbers</vt:lpstr>
      <vt:lpstr>Grants By the Numbers</vt:lpstr>
      <vt:lpstr>Grants By the Numbers</vt:lpstr>
      <vt:lpstr>Grants By the Numbers</vt:lpstr>
      <vt:lpstr>PowerPoint Presentation</vt:lpstr>
      <vt:lpstr>PowerPoint Presentation</vt:lpstr>
      <vt:lpstr>PowerPoint Presentation</vt:lpstr>
      <vt:lpstr>Reimbursements </vt:lpstr>
      <vt:lpstr>2017 Grantee Oversight</vt:lpstr>
      <vt:lpstr>2018 State Management Review</vt:lpstr>
      <vt:lpstr>State Management Plan</vt:lpstr>
      <vt:lpstr>DTR Annual Budget</vt:lpstr>
      <vt:lpstr>Transit Program Delivery</vt:lpstr>
      <vt:lpstr>Transit Program Delivery</vt:lpstr>
      <vt:lpstr>Bustang &amp;  Bustang Outrider Update</vt:lpstr>
      <vt:lpstr>Planned Bustang 2018 Service Enhancements</vt:lpstr>
      <vt:lpstr>2018 Intercity, Bustang, and Outrider System Map</vt:lpstr>
      <vt:lpstr>Bustang Outrider</vt:lpstr>
      <vt:lpstr>Questions &amp; Answers</vt:lpstr>
      <vt:lpstr>Planning Related Topics</vt:lpstr>
      <vt:lpstr>Transit Development Program</vt:lpstr>
      <vt:lpstr>Asset Management Plan</vt:lpstr>
      <vt:lpstr>5311 Redistribution: What is the Effort? </vt:lpstr>
      <vt:lpstr>What Has Occurred?</vt:lpstr>
      <vt:lpstr>What is the Methodology?</vt:lpstr>
      <vt:lpstr>What is the Methodology? (cont)</vt:lpstr>
      <vt:lpstr>What’s Next? </vt:lpstr>
      <vt:lpstr>Grant Opportunities</vt:lpstr>
      <vt:lpstr>Upcoming NOFAs</vt:lpstr>
      <vt:lpstr>Upcoming NOFAs</vt:lpstr>
      <vt:lpstr>Section 5339</vt:lpstr>
      <vt:lpstr>Section 5339</vt:lpstr>
      <vt:lpstr>Volkswagen Settlement</vt:lpstr>
      <vt:lpstr>Volkswagen Settlement</vt:lpstr>
      <vt:lpstr>Volkswagen Settlement</vt:lpstr>
      <vt:lpstr>State Safety Oversight (SSO)</vt:lpstr>
      <vt:lpstr>State Safety Oversight (SSO)</vt:lpstr>
      <vt:lpstr>State Safety Oversight</vt:lpstr>
      <vt:lpstr>Questions &amp; Answers</vt:lpstr>
      <vt:lpstr>SB 267 &amp;  Possible Reprogramming of Annual Transit Funds</vt:lpstr>
      <vt:lpstr>Reprogramming Transit Funds</vt:lpstr>
      <vt:lpstr>Reprogramming Transit Funds</vt:lpstr>
      <vt:lpstr>Existing Funds &amp; Uses</vt:lpstr>
      <vt:lpstr>Reprogramming Transit Funds</vt:lpstr>
      <vt:lpstr>Figure 2: Possible Reprogramming of Funds and Uses</vt:lpstr>
      <vt:lpstr>Questions &amp; Answers</vt:lpstr>
      <vt:lpstr>Adjourn Thank you &amp; Safe Travels</vt:lpstr>
      <vt:lpstr>PowerPoint Presentation</vt:lpstr>
    </vt:vector>
  </TitlesOfParts>
  <Company>CDOT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Andresen</dc:creator>
  <cp:lastModifiedBy>Sanders, Jeffrey M</cp:lastModifiedBy>
  <cp:revision>527</cp:revision>
  <cp:lastPrinted>2017-03-15T23:40:50Z</cp:lastPrinted>
  <dcterms:created xsi:type="dcterms:W3CDTF">2014-03-27T17:19:19Z</dcterms:created>
  <dcterms:modified xsi:type="dcterms:W3CDTF">2017-09-22T10:54:09Z</dcterms:modified>
</cp:coreProperties>
</file>