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8" r:id="rId2"/>
    <p:sldId id="292" r:id="rId3"/>
    <p:sldId id="293" r:id="rId4"/>
    <p:sldId id="267" r:id="rId5"/>
    <p:sldId id="266" r:id="rId6"/>
    <p:sldId id="296" r:id="rId7"/>
    <p:sldId id="297" r:id="rId8"/>
    <p:sldId id="268" r:id="rId9"/>
    <p:sldId id="269" r:id="rId10"/>
    <p:sldId id="270" r:id="rId11"/>
    <p:sldId id="271" r:id="rId12"/>
    <p:sldId id="272" r:id="rId13"/>
    <p:sldId id="273" r:id="rId14"/>
    <p:sldId id="275" r:id="rId15"/>
    <p:sldId id="291" r:id="rId16"/>
    <p:sldId id="295" r:id="rId17"/>
    <p:sldId id="28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7F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55" autoAdjust="0"/>
    <p:restoredTop sz="92882"/>
  </p:normalViewPr>
  <p:slideViewPr>
    <p:cSldViewPr snapToGrid="0" snapToObjects="1">
      <p:cViewPr varScale="1">
        <p:scale>
          <a:sx n="107" d="100"/>
          <a:sy n="107" d="100"/>
        </p:scale>
        <p:origin x="91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03937-32D7-8C47-9E90-0AE05B2DC648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D4A99-C169-9E4F-9FAD-4A1BC8A25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65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792960-6BAC-48D7-A6DF-0A2A1D061C8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63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D4A99-C169-9E4F-9FAD-4A1BC8A257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13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D4A99-C169-9E4F-9FAD-4A1BC8A257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12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792960-6BAC-48D7-A6DF-0A2A1D061C8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96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D4A99-C169-9E4F-9FAD-4A1BC8A257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8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D4A99-C169-9E4F-9FAD-4A1BC8A257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78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D4A99-C169-9E4F-9FAD-4A1BC8A257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13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D4A99-C169-9E4F-9FAD-4A1BC8A257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10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D4A99-C169-9E4F-9FAD-4A1BC8A257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66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D4A99-C169-9E4F-9FAD-4A1BC8A257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62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D4A99-C169-9E4F-9FAD-4A1BC8A257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813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D4A99-C169-9E4F-9FAD-4A1BC8A257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77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D4A99-C169-9E4F-9FAD-4A1BC8A257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01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3600" b="0" i="0">
                <a:latin typeface="Proxima Nova Regular" charset="0"/>
                <a:ea typeface="Proxima Nova Regular" charset="0"/>
                <a:cs typeface="Proxima Nova Regular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latin typeface="Proxima Nova Regular" charset="0"/>
                <a:ea typeface="Proxima Nova Regular" charset="0"/>
                <a:cs typeface="Proxima Nova Regular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187"/>
            <a:ext cx="11887200" cy="71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46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42D-62D1-6A48-B9AE-C5B93F4D5E9E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6BACB-FED8-5E4A-B273-D27188DAA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68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42D-62D1-6A48-B9AE-C5B93F4D5E9E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6BACB-FED8-5E4A-B273-D27188DAA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95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5641"/>
            <a:ext cx="10972800" cy="457200"/>
          </a:xfrm>
        </p:spPr>
        <p:txBody>
          <a:bodyPr>
            <a:normAutofit/>
          </a:bodyPr>
          <a:lstStyle>
            <a:lvl1pPr>
              <a:defRPr sz="2600" b="0" i="0">
                <a:solidFill>
                  <a:srgbClr val="0E7FAE"/>
                </a:solidFill>
                <a:latin typeface="Proxima Nova Regular" charset="0"/>
                <a:ea typeface="Proxima Nova Regular" charset="0"/>
                <a:cs typeface="Proxima Nova Regular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60626"/>
            <a:ext cx="10972800" cy="5028729"/>
          </a:xfrm>
        </p:spPr>
        <p:txBody>
          <a:bodyPr/>
          <a:lstStyle>
            <a:lvl1pPr>
              <a:spcAft>
                <a:spcPts val="600"/>
              </a:spcAft>
              <a:defRPr sz="2200" b="0" i="0">
                <a:latin typeface="Proxima Nova Regular" charset="0"/>
                <a:ea typeface="Proxima Nova Regular" charset="0"/>
                <a:cs typeface="Proxima Nova Regular" charset="0"/>
              </a:defRPr>
            </a:lvl1pPr>
            <a:lvl2pPr marL="685800" indent="-228600">
              <a:spcAft>
                <a:spcPts val="600"/>
              </a:spcAft>
              <a:buFont typeface=".AppleSystemUIFont" charset="-120"/>
              <a:buChar char="-"/>
              <a:defRPr sz="1800" b="0" i="0">
                <a:latin typeface="Proxima Nova Regular" charset="0"/>
                <a:ea typeface="Proxima Nova Regular" charset="0"/>
                <a:cs typeface="Proxima Nova Regular" charset="0"/>
              </a:defRPr>
            </a:lvl2pPr>
            <a:lvl3pPr>
              <a:spcAft>
                <a:spcPts val="600"/>
              </a:spcAft>
              <a:defRPr sz="1600" b="0" i="0">
                <a:latin typeface="Proxima Nova Regular" charset="0"/>
                <a:ea typeface="Proxima Nova Regular" charset="0"/>
                <a:cs typeface="Proxima Nova Regular" charset="0"/>
              </a:defRPr>
            </a:lvl3pPr>
            <a:lvl4pPr marL="1600200" indent="-228600">
              <a:spcAft>
                <a:spcPts val="600"/>
              </a:spcAft>
              <a:buFont typeface=".AppleSystemUIFont" charset="-120"/>
              <a:buChar char="-"/>
              <a:defRPr sz="1600" b="0" i="0">
                <a:latin typeface="Proxima Nova Regular" charset="0"/>
                <a:ea typeface="Proxima Nova Regular" charset="0"/>
                <a:cs typeface="Proxima Nova Regular" charset="0"/>
              </a:defRPr>
            </a:lvl4pPr>
            <a:lvl5pPr>
              <a:spcAft>
                <a:spcPts val="600"/>
              </a:spcAft>
              <a:defRPr sz="1600" b="0" i="0">
                <a:latin typeface="Proxima Nova Regular" charset="0"/>
                <a:ea typeface="Proxima Nova Regular" charset="0"/>
                <a:cs typeface="Proxima Nova Regular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311900"/>
            <a:ext cx="11887200" cy="4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14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42D-62D1-6A48-B9AE-C5B93F4D5E9E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6BACB-FED8-5E4A-B273-D27188DAA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21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42D-62D1-6A48-B9AE-C5B93F4D5E9E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6BACB-FED8-5E4A-B273-D27188DAA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64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42D-62D1-6A48-B9AE-C5B93F4D5E9E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6BACB-FED8-5E4A-B273-D27188DAA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64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42D-62D1-6A48-B9AE-C5B93F4D5E9E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6BACB-FED8-5E4A-B273-D27188DAA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586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42D-62D1-6A48-B9AE-C5B93F4D5E9E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6BACB-FED8-5E4A-B273-D27188DAA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82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42D-62D1-6A48-B9AE-C5B93F4D5E9E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6BACB-FED8-5E4A-B273-D27188DAA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47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D42D-62D1-6A48-B9AE-C5B93F4D5E9E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6BACB-FED8-5E4A-B273-D27188DAA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AD42D-62D1-6A48-B9AE-C5B93F4D5E9E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6BACB-FED8-5E4A-B273-D27188DAA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6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012841" y="2739612"/>
            <a:ext cx="3744468" cy="978729"/>
          </a:xfrm>
        </p:spPr>
        <p:txBody>
          <a:bodyPr wrap="none" anchor="ctr"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roxima Nova" charset="0"/>
                <a:ea typeface="Proxima Nova" charset="0"/>
                <a:cs typeface="Proxima Nova" charset="0"/>
              </a:rPr>
              <a:t>CASTA</a:t>
            </a:r>
            <a:r>
              <a:rPr lang="en-US" dirty="0" smtClean="0">
                <a:latin typeface="Proxima Nova" charset="0"/>
                <a:ea typeface="Proxima Nova" charset="0"/>
                <a:cs typeface="Proxima Nova" charset="0"/>
              </a:rPr>
              <a:t/>
            </a:r>
            <a:br>
              <a:rPr lang="en-US" dirty="0" smtClean="0">
                <a:latin typeface="Proxima Nova" charset="0"/>
                <a:ea typeface="Proxima Nova" charset="0"/>
                <a:cs typeface="Proxima Nova" charset="0"/>
              </a:rPr>
            </a:br>
            <a:r>
              <a:rPr lang="en-US" sz="2000" b="0" dirty="0" smtClean="0">
                <a:solidFill>
                  <a:srgbClr val="0E7FAE"/>
                </a:solidFill>
              </a:rPr>
              <a:t>May 17, 2017</a:t>
            </a:r>
            <a:endParaRPr lang="en-US" sz="2000" b="0" dirty="0">
              <a:solidFill>
                <a:srgbClr val="0E7FAE"/>
              </a:solidFill>
            </a:endParaRPr>
          </a:p>
        </p:txBody>
      </p:sp>
      <p:sp>
        <p:nvSpPr>
          <p:cNvPr id="7" name="Subtitle 3"/>
          <p:cNvSpPr>
            <a:spLocks noGrp="1"/>
          </p:cNvSpPr>
          <p:nvPr>
            <p:ph type="subTitle" idx="1"/>
          </p:nvPr>
        </p:nvSpPr>
        <p:spPr>
          <a:xfrm>
            <a:off x="2304620" y="2739613"/>
            <a:ext cx="3566160" cy="978729"/>
          </a:xfrm>
        </p:spPr>
        <p:txBody>
          <a:bodyPr wrap="none" anchor="ctr">
            <a:noAutofit/>
          </a:bodyPr>
          <a:lstStyle/>
          <a:p>
            <a:pPr algn="r"/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roxima Nova" charset="0"/>
                <a:ea typeface="Proxima Nova" charset="0"/>
                <a:cs typeface="Proxima Nova" charset="0"/>
              </a:rPr>
              <a:t>DAVE GENOVA</a:t>
            </a:r>
            <a:r>
              <a:rPr lang="en-US" sz="4100" dirty="0" smtClean="0"/>
              <a:t/>
            </a:r>
            <a:br>
              <a:rPr lang="en-US" sz="4100" dirty="0" smtClean="0"/>
            </a:br>
            <a:r>
              <a:rPr lang="en-US" sz="2000" dirty="0" smtClean="0">
                <a:solidFill>
                  <a:srgbClr val="0E7FAE"/>
                </a:solidFill>
              </a:rPr>
              <a:t>GM &amp; CEO</a:t>
            </a:r>
            <a:endParaRPr lang="en-US" dirty="0" smtClean="0">
              <a:solidFill>
                <a:srgbClr val="0E7FA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3076" y="4536142"/>
            <a:ext cx="6277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roxima Nova" charset="0"/>
                <a:ea typeface="Proxima Nova" charset="0"/>
                <a:cs typeface="Proxima Nova" charset="0"/>
              </a:rPr>
              <a:t>REGIONAL TRANSPORTATION DISTRICT</a:t>
            </a: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roxima Nova" charset="0"/>
                <a:ea typeface="Proxima Nova" charset="0"/>
                <a:cs typeface="Proxima Nova" charset="0"/>
              </a:rPr>
              <a:t/>
            </a:r>
            <a:b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roxima Nova" charset="0"/>
                <a:ea typeface="Proxima Nova" charset="0"/>
                <a:cs typeface="Proxima Nova" charset="0"/>
              </a:rPr>
            </a:br>
            <a:r>
              <a:rPr lang="en-US" dirty="0" smtClean="0">
                <a:solidFill>
                  <a:srgbClr val="0E7FAE"/>
                </a:solidFill>
                <a:latin typeface="Proxima Nova" charset="0"/>
                <a:ea typeface="Proxima Nova" charset="0"/>
                <a:cs typeface="Proxima Nova" charset="0"/>
              </a:rPr>
              <a:t>Denver, Colorado</a:t>
            </a:r>
            <a:endParaRPr lang="en-US" sz="2000" dirty="0">
              <a:solidFill>
                <a:srgbClr val="0E7FAE"/>
              </a:solidFill>
              <a:latin typeface="Proxima Nova" charset="0"/>
              <a:ea typeface="Proxima Nova" charset="0"/>
              <a:cs typeface="Proxima Nov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934638" y="2855150"/>
            <a:ext cx="7172" cy="747651"/>
          </a:xfrm>
          <a:prstGeom prst="line">
            <a:avLst/>
          </a:prstGeom>
          <a:ln w="41275" cap="sq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bg1"/>
                </a:gs>
                <a:gs pos="74000">
                  <a:srgbClr val="C00000"/>
                </a:gs>
                <a:gs pos="28000">
                  <a:srgbClr val="C00000"/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61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 Line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1316736"/>
            <a:ext cx="6183835" cy="412394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448" y="96302"/>
            <a:ext cx="5047180" cy="556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1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 Line 2017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1316736"/>
            <a:ext cx="6176356" cy="411895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448" y="91440"/>
            <a:ext cx="5047180" cy="556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8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 Line 2017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1316736"/>
            <a:ext cx="6181344" cy="411972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448" y="91440"/>
            <a:ext cx="5047180" cy="556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7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</a:t>
            </a:r>
            <a:r>
              <a:rPr lang="en-US" dirty="0" smtClean="0"/>
              <a:t> Line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1316736"/>
            <a:ext cx="5998464" cy="449884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448" y="91440"/>
            <a:ext cx="5047180" cy="556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2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Southeast Rail Extension </a:t>
            </a:r>
            <a:br>
              <a:rPr lang="en-US" dirty="0" smtClean="0"/>
            </a:br>
            <a:r>
              <a:rPr lang="en-US" dirty="0" smtClean="0"/>
              <a:t>(EFR Lines) 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7" y="1316736"/>
            <a:ext cx="6181344" cy="4182087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448" y="90980"/>
            <a:ext cx="5047180" cy="556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8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2013 - 2019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284" y="454240"/>
            <a:ext cx="5165740" cy="5699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3" r="12866"/>
          <a:stretch/>
        </p:blipFill>
        <p:spPr>
          <a:xfrm>
            <a:off x="971364" y="2034978"/>
            <a:ext cx="4364115" cy="404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1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 bwMode="auto">
          <a:xfrm>
            <a:off x="108065" y="412044"/>
            <a:ext cx="10698875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On the Horizon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Text Box 4"/>
          <p:cNvSpPr txBox="1">
            <a:spLocks noGrp="1" noChangeArrowheads="1"/>
          </p:cNvSpPr>
          <p:nvPr>
            <p:ph idx="1"/>
          </p:nvPr>
        </p:nvSpPr>
        <p:spPr bwMode="auto">
          <a:xfrm>
            <a:off x="355632" y="1121812"/>
            <a:ext cx="5447724" cy="3939540"/>
          </a:xfr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30188" indent="-230188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463550" indent="-406400">
              <a:lnSpc>
                <a:spcPct val="100000"/>
              </a:lnSpc>
              <a:spcBef>
                <a:spcPts val="600"/>
              </a:spcBef>
            </a:pPr>
            <a:r>
              <a:rPr lang="en-US" sz="3000" dirty="0" smtClean="0">
                <a:solidFill>
                  <a:srgbClr val="000000"/>
                </a:solidFill>
              </a:rPr>
              <a:t>Stored-value smart card</a:t>
            </a:r>
            <a:endParaRPr lang="en-US" sz="3000" dirty="0">
              <a:solidFill>
                <a:srgbClr val="000000"/>
              </a:solidFill>
            </a:endParaRPr>
          </a:p>
          <a:p>
            <a:pPr marL="463550" indent="-406400">
              <a:lnSpc>
                <a:spcPct val="100000"/>
              </a:lnSpc>
              <a:spcBef>
                <a:spcPts val="600"/>
              </a:spcBef>
            </a:pPr>
            <a:r>
              <a:rPr lang="en-US" sz="3000" dirty="0" smtClean="0">
                <a:solidFill>
                  <a:srgbClr val="000000"/>
                </a:solidFill>
              </a:rPr>
              <a:t>Mobile ticketing</a:t>
            </a:r>
            <a:endParaRPr lang="en-US" sz="3000" dirty="0">
              <a:solidFill>
                <a:srgbClr val="000000"/>
              </a:solidFill>
            </a:endParaRPr>
          </a:p>
          <a:p>
            <a:pPr marL="463550" indent="-406400">
              <a:lnSpc>
                <a:spcPct val="100000"/>
              </a:lnSpc>
              <a:spcBef>
                <a:spcPts val="600"/>
              </a:spcBef>
            </a:pPr>
            <a:r>
              <a:rPr lang="en-US" sz="3000" dirty="0" smtClean="0">
                <a:solidFill>
                  <a:srgbClr val="000000"/>
                </a:solidFill>
              </a:rPr>
              <a:t>Renovated Civic Center</a:t>
            </a:r>
            <a:endParaRPr lang="en-US" sz="3000" dirty="0">
              <a:solidFill>
                <a:srgbClr val="000000"/>
              </a:solidFill>
            </a:endParaRPr>
          </a:p>
          <a:p>
            <a:pPr marL="463550" indent="-406400">
              <a:lnSpc>
                <a:spcPct val="100000"/>
              </a:lnSpc>
              <a:spcBef>
                <a:spcPts val="600"/>
              </a:spcBef>
            </a:pPr>
            <a:r>
              <a:rPr lang="en-US" sz="3000" dirty="0" smtClean="0">
                <a:solidFill>
                  <a:srgbClr val="000000"/>
                </a:solidFill>
              </a:rPr>
              <a:t>New 36 bus all-electric 16</a:t>
            </a:r>
            <a:r>
              <a:rPr lang="en-US" sz="3000" baseline="30000" dirty="0" smtClean="0">
                <a:solidFill>
                  <a:srgbClr val="000000"/>
                </a:solidFill>
              </a:rPr>
              <a:t>th</a:t>
            </a:r>
            <a:r>
              <a:rPr lang="en-US" sz="3000" dirty="0" smtClean="0">
                <a:solidFill>
                  <a:srgbClr val="000000"/>
                </a:solidFill>
              </a:rPr>
              <a:t> Street Mall Fleet</a:t>
            </a:r>
          </a:p>
          <a:p>
            <a:pPr marL="463550" indent="-406400">
              <a:lnSpc>
                <a:spcPct val="100000"/>
              </a:lnSpc>
              <a:spcBef>
                <a:spcPts val="600"/>
              </a:spcBef>
            </a:pPr>
            <a:r>
              <a:rPr lang="en-US" sz="3000" dirty="0" smtClean="0">
                <a:solidFill>
                  <a:srgbClr val="000000"/>
                </a:solidFill>
              </a:rPr>
              <a:t>Improved real-time bus and rail information</a:t>
            </a:r>
          </a:p>
        </p:txBody>
      </p:sp>
      <p:pic>
        <p:nvPicPr>
          <p:cNvPr id="7" name="Picture 6" descr="C:\Users\dg12698\AppData\Local\Microsoft\Windows\Temporary Internet Files\Content.Outlook\CCQY2EMV\IMG_46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898" y="1121812"/>
            <a:ext cx="6380878" cy="358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20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6268" b="9655"/>
          <a:stretch/>
        </p:blipFill>
        <p:spPr>
          <a:xfrm>
            <a:off x="662405" y="2847975"/>
            <a:ext cx="10867191" cy="20574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786984" y="1470539"/>
            <a:ext cx="7113333" cy="978729"/>
            <a:chOff x="2428445" y="575189"/>
            <a:chExt cx="9978516" cy="978729"/>
          </a:xfrm>
        </p:grpSpPr>
        <p:sp>
          <p:nvSpPr>
            <p:cNvPr id="3" name="TextBox 2"/>
            <p:cNvSpPr txBox="1"/>
            <p:nvPr/>
          </p:nvSpPr>
          <p:spPr>
            <a:xfrm>
              <a:off x="6129493" y="741389"/>
              <a:ext cx="62774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Proxima Nova" charset="0"/>
                  <a:ea typeface="Proxima Nova" charset="0"/>
                  <a:cs typeface="Proxima Nova" charset="0"/>
                </a:rPr>
                <a:t>REGIONAL TRANSPORTATION DISTRICT</a:t>
              </a:r>
              <a:r>
                <a:rPr lang="en-US" sz="3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Proxima Nova" charset="0"/>
                  <a:ea typeface="Proxima Nova" charset="0"/>
                  <a:cs typeface="Proxima Nova" charset="0"/>
                </a:rPr>
                <a:t/>
              </a:r>
              <a:br>
                <a:rPr lang="en-US" sz="3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Proxima Nova" charset="0"/>
                  <a:ea typeface="Proxima Nova" charset="0"/>
                  <a:cs typeface="Proxima Nova" charset="0"/>
                </a:rPr>
              </a:br>
              <a:r>
                <a:rPr lang="en-US" dirty="0" smtClean="0">
                  <a:solidFill>
                    <a:srgbClr val="0E7FAE"/>
                  </a:solidFill>
                  <a:latin typeface="Proxima Nova" charset="0"/>
                  <a:ea typeface="Proxima Nova" charset="0"/>
                  <a:cs typeface="Proxima Nova" charset="0"/>
                </a:rPr>
                <a:t>Denver, Colorado</a:t>
              </a:r>
              <a:endParaRPr lang="en-US" sz="2000" dirty="0">
                <a:solidFill>
                  <a:srgbClr val="0E7FAE"/>
                </a:solidFill>
                <a:latin typeface="Proxima Nova" charset="0"/>
                <a:ea typeface="Proxima Nova" charset="0"/>
                <a:cs typeface="Proxima Nova" charset="0"/>
              </a:endParaRPr>
            </a:p>
          </p:txBody>
        </p:sp>
        <p:sp>
          <p:nvSpPr>
            <p:cNvPr id="4" name="Subtitle 3"/>
            <p:cNvSpPr txBox="1">
              <a:spLocks/>
            </p:cNvSpPr>
            <p:nvPr/>
          </p:nvSpPr>
          <p:spPr>
            <a:xfrm>
              <a:off x="2428445" y="575189"/>
              <a:ext cx="3566160" cy="97872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Font typeface="Arial"/>
                <a:buChar char="•"/>
                <a:defRPr sz="2200" b="0" i="0" kern="1200">
                  <a:solidFill>
                    <a:schemeClr val="tx1"/>
                  </a:solidFill>
                  <a:latin typeface="Proxima Nova Regular" charset="0"/>
                  <a:ea typeface="Proxima Nova Regular" charset="0"/>
                  <a:cs typeface="Proxima Nova Regular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600"/>
                </a:spcAft>
                <a:buFont typeface=".AppleSystemUIFont" charset="-120"/>
                <a:buChar char="-"/>
                <a:defRPr sz="1800" b="0" i="0" kern="1200">
                  <a:solidFill>
                    <a:schemeClr val="tx1"/>
                  </a:solidFill>
                  <a:latin typeface="Proxima Nova Regular" charset="0"/>
                  <a:ea typeface="Proxima Nova Regular" charset="0"/>
                  <a:cs typeface="Proxima Nova Regular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600"/>
                </a:spcAft>
                <a:buFont typeface="Arial"/>
                <a:buChar char="•"/>
                <a:defRPr sz="1600" b="0" i="0" kern="1200">
                  <a:solidFill>
                    <a:schemeClr val="tx1"/>
                  </a:solidFill>
                  <a:latin typeface="Proxima Nova Regular" charset="0"/>
                  <a:ea typeface="Proxima Nova Regular" charset="0"/>
                  <a:cs typeface="Proxima Nova Regular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600"/>
                </a:spcAft>
                <a:buFont typeface=".AppleSystemUIFont" charset="-120"/>
                <a:buChar char="-"/>
                <a:defRPr sz="1600" b="0" i="0" kern="1200">
                  <a:solidFill>
                    <a:schemeClr val="tx1"/>
                  </a:solidFill>
                  <a:latin typeface="Proxima Nova Regular" charset="0"/>
                  <a:ea typeface="Proxima Nova Regular" charset="0"/>
                  <a:cs typeface="Proxima Nova Regular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600"/>
                </a:spcAft>
                <a:buFont typeface="Arial"/>
                <a:buChar char="•"/>
                <a:defRPr sz="1600" b="0" i="0" kern="1200">
                  <a:solidFill>
                    <a:schemeClr val="tx1"/>
                  </a:solidFill>
                  <a:latin typeface="Proxima Nova Regular" charset="0"/>
                  <a:ea typeface="Proxima Nova Regular" charset="0"/>
                  <a:cs typeface="Proxima Nova Regular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en-US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roxima Nova" charset="0"/>
                  <a:ea typeface="Proxima Nova" charset="0"/>
                  <a:cs typeface="Proxima Nova" charset="0"/>
                </a:rPr>
                <a:t>DAVE GENOVA</a:t>
              </a:r>
              <a:r>
                <a:rPr lang="en-US" sz="4100" dirty="0" smtClean="0"/>
                <a:t/>
              </a:r>
              <a:br>
                <a:rPr lang="en-US" sz="4100" dirty="0" smtClean="0"/>
              </a:br>
              <a:r>
                <a:rPr lang="en-US" sz="2000" dirty="0" smtClean="0">
                  <a:solidFill>
                    <a:srgbClr val="0E7FAE"/>
                  </a:solidFill>
                </a:rPr>
                <a:t>GM &amp; CEO</a:t>
              </a:r>
              <a:endParaRPr lang="en-US" dirty="0" smtClean="0">
                <a:solidFill>
                  <a:srgbClr val="0E7FAE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6058463" y="690730"/>
              <a:ext cx="7172" cy="747651"/>
            </a:xfrm>
            <a:prstGeom prst="line">
              <a:avLst/>
            </a:prstGeom>
            <a:ln w="41275" cap="sq">
              <a:gradFill flip="none" rotWithShape="1"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100000">
                    <a:schemeClr val="bg1"/>
                  </a:gs>
                  <a:gs pos="74000">
                    <a:srgbClr val="C00000"/>
                  </a:gs>
                  <a:gs pos="28000">
                    <a:srgbClr val="C00000"/>
                  </a:gs>
                </a:gsLst>
                <a:path path="circle">
                  <a:fillToRect l="50000" t="-80000" r="50000" b="18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359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itle 5"/>
          <p:cNvSpPr>
            <a:spLocks noGrp="1"/>
          </p:cNvSpPr>
          <p:nvPr>
            <p:ph type="title"/>
          </p:nvPr>
        </p:nvSpPr>
        <p:spPr bwMode="auto">
          <a:xfrm>
            <a:off x="0" y="329565"/>
            <a:ext cx="12192000" cy="727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RTD Overview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2" name="Text Box 5"/>
          <p:cNvSpPr txBox="1">
            <a:spLocks noChangeArrowheads="1"/>
          </p:cNvSpPr>
          <p:nvPr/>
        </p:nvSpPr>
        <p:spPr bwMode="auto">
          <a:xfrm>
            <a:off x="1149889" y="1056640"/>
            <a:ext cx="5999659" cy="546303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30188" indent="-2301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579438" indent="-457200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Created in 1969</a:t>
            </a:r>
          </a:p>
          <a:p>
            <a:pPr marL="579438" indent="-457200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Eight-county service area</a:t>
            </a:r>
          </a:p>
          <a:p>
            <a:pPr marL="579438" indent="-457200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Service area: 2,342 sq. miles</a:t>
            </a:r>
          </a:p>
          <a:p>
            <a:pPr marL="579438" indent="-457200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2.92 million population</a:t>
            </a:r>
          </a:p>
          <a:p>
            <a:pPr marL="579438" indent="-457200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15 elected Board members</a:t>
            </a:r>
          </a:p>
          <a:p>
            <a:pPr marL="579438" indent="-457200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1 percent sales tax</a:t>
            </a:r>
          </a:p>
          <a:p>
            <a:pPr marL="1082675" lvl="1" indent="-457200" eaLnBrk="1" hangingPunct="1">
              <a:spcBef>
                <a:spcPts val="600"/>
              </a:spcBef>
              <a:buFont typeface="Arial" pitchFamily="34" charset="0"/>
              <a:buChar char="–"/>
            </a:pPr>
            <a:r>
              <a:rPr lang="en-US" sz="2800" dirty="0" smtClean="0">
                <a:solidFill>
                  <a:srgbClr val="000000"/>
                </a:solidFill>
              </a:rPr>
              <a:t>0.6% </a:t>
            </a:r>
            <a:r>
              <a:rPr lang="en-US" sz="2800" dirty="0">
                <a:solidFill>
                  <a:srgbClr val="000000"/>
                </a:solidFill>
              </a:rPr>
              <a:t>base system </a:t>
            </a:r>
          </a:p>
          <a:p>
            <a:pPr marL="1082675" lvl="1" indent="-457200" eaLnBrk="1" hangingPunct="1">
              <a:spcBef>
                <a:spcPts val="600"/>
              </a:spcBef>
              <a:buFont typeface="Arial" pitchFamily="34" charset="0"/>
              <a:buChar char="–"/>
            </a:pPr>
            <a:r>
              <a:rPr lang="en-US" sz="2800" dirty="0" smtClean="0">
                <a:solidFill>
                  <a:srgbClr val="000000"/>
                </a:solidFill>
              </a:rPr>
              <a:t>0.4% </a:t>
            </a:r>
            <a:r>
              <a:rPr lang="en-US" sz="2800" dirty="0">
                <a:solidFill>
                  <a:srgbClr val="000000"/>
                </a:solidFill>
              </a:rPr>
              <a:t>FasTracks</a:t>
            </a:r>
          </a:p>
          <a:p>
            <a:pPr marL="579438" indent="-457200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2,813 employees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</a:pP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6" name="Picture 2" descr="Map of denver metro area showing district boundries for board members.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1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192" y="770880"/>
            <a:ext cx="3992447" cy="525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1890" y="6385145"/>
            <a:ext cx="1591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7474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 bwMode="auto">
          <a:xfrm>
            <a:off x="108065" y="412044"/>
            <a:ext cx="10698875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RTD Overview (cont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sp>
        <p:nvSpPr>
          <p:cNvPr id="10243" name="Text Box 4"/>
          <p:cNvSpPr txBox="1">
            <a:spLocks noGrp="1" noChangeArrowheads="1"/>
          </p:cNvSpPr>
          <p:nvPr>
            <p:ph idx="1"/>
          </p:nvPr>
        </p:nvSpPr>
        <p:spPr bwMode="auto">
          <a:xfrm>
            <a:off x="1167482" y="1121812"/>
            <a:ext cx="5447724" cy="5170646"/>
          </a:xfr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30188" indent="-230188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463550" indent="-406400">
              <a:lnSpc>
                <a:spcPct val="100000"/>
              </a:lnSpc>
              <a:spcBef>
                <a:spcPts val="600"/>
              </a:spcBef>
            </a:pPr>
            <a:r>
              <a:rPr lang="en-US" sz="3000" dirty="0">
                <a:solidFill>
                  <a:srgbClr val="000000"/>
                </a:solidFill>
              </a:rPr>
              <a:t>1,023 buses</a:t>
            </a:r>
          </a:p>
          <a:p>
            <a:pPr marL="463550" indent="-406400">
              <a:lnSpc>
                <a:spcPct val="100000"/>
              </a:lnSpc>
              <a:spcBef>
                <a:spcPts val="600"/>
              </a:spcBef>
            </a:pPr>
            <a:r>
              <a:rPr lang="en-US" sz="3000" dirty="0">
                <a:solidFill>
                  <a:srgbClr val="000000"/>
                </a:solidFill>
              </a:rPr>
              <a:t>172 light rail vehicles</a:t>
            </a:r>
          </a:p>
          <a:p>
            <a:pPr marL="463550" indent="-406400">
              <a:lnSpc>
                <a:spcPct val="100000"/>
              </a:lnSpc>
              <a:spcBef>
                <a:spcPts val="600"/>
              </a:spcBef>
            </a:pPr>
            <a:r>
              <a:rPr lang="en-US" sz="3000" dirty="0">
                <a:solidFill>
                  <a:srgbClr val="000000"/>
                </a:solidFill>
              </a:rPr>
              <a:t>66 commuter rail vehicles</a:t>
            </a:r>
          </a:p>
          <a:p>
            <a:pPr marL="463550" indent="-406400">
              <a:lnSpc>
                <a:spcPct val="100000"/>
              </a:lnSpc>
              <a:spcBef>
                <a:spcPts val="600"/>
              </a:spcBef>
            </a:pPr>
            <a:r>
              <a:rPr lang="en-US" sz="3000" dirty="0">
                <a:solidFill>
                  <a:srgbClr val="000000"/>
                </a:solidFill>
              </a:rPr>
              <a:t>80 park-n-Rides/31,000 parking spaces</a:t>
            </a:r>
          </a:p>
          <a:p>
            <a:pPr marL="463550" indent="-406400">
              <a:lnSpc>
                <a:spcPct val="100000"/>
              </a:lnSpc>
              <a:spcBef>
                <a:spcPts val="600"/>
              </a:spcBef>
            </a:pPr>
            <a:r>
              <a:rPr lang="en-US" sz="3000" dirty="0">
                <a:solidFill>
                  <a:srgbClr val="000000"/>
                </a:solidFill>
              </a:rPr>
              <a:t>58.5 miles of light rail</a:t>
            </a:r>
          </a:p>
          <a:p>
            <a:pPr marL="463550" indent="-406400">
              <a:lnSpc>
                <a:spcPct val="100000"/>
              </a:lnSpc>
              <a:spcBef>
                <a:spcPts val="600"/>
              </a:spcBef>
            </a:pPr>
            <a:r>
              <a:rPr lang="en-US" sz="3000" dirty="0">
                <a:solidFill>
                  <a:srgbClr val="000000"/>
                </a:solidFill>
              </a:rPr>
              <a:t>62 light rail stations</a:t>
            </a:r>
          </a:p>
          <a:p>
            <a:pPr marL="463550" indent="-406400">
              <a:lnSpc>
                <a:spcPct val="100000"/>
              </a:lnSpc>
              <a:spcBef>
                <a:spcPts val="600"/>
              </a:spcBef>
            </a:pPr>
            <a:r>
              <a:rPr lang="en-US" sz="3000" dirty="0">
                <a:solidFill>
                  <a:srgbClr val="000000"/>
                </a:solidFill>
              </a:rPr>
              <a:t>100 million annual </a:t>
            </a:r>
            <a:r>
              <a:rPr lang="en-US" sz="3000" dirty="0" smtClean="0">
                <a:solidFill>
                  <a:srgbClr val="000000"/>
                </a:solidFill>
              </a:rPr>
              <a:t>boardings</a:t>
            </a:r>
            <a:endParaRPr lang="en-US" sz="3000" dirty="0">
              <a:solidFill>
                <a:srgbClr val="000000"/>
              </a:solidFill>
            </a:endParaRPr>
          </a:p>
        </p:txBody>
      </p:sp>
      <p:pic>
        <p:nvPicPr>
          <p:cNvPr id="5" name="Picture 2" descr="Ligh rail vehicle pulling into Decatur Federal Station with Denver city skyline in background.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79739" y="1121812"/>
            <a:ext cx="4351161" cy="50905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1890" y="6385145"/>
            <a:ext cx="1591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4965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 Line 2013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684" y="100676"/>
            <a:ext cx="5042932" cy="5564008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1316736"/>
            <a:ext cx="6181344" cy="4120896"/>
          </a:xfrm>
        </p:spPr>
      </p:pic>
    </p:spTree>
    <p:extLst>
      <p:ext uri="{BB962C8B-B14F-4D97-AF65-F5344CB8AC3E}">
        <p14:creationId xmlns:p14="http://schemas.microsoft.com/office/powerpoint/2010/main" val="255536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Union Station 2014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388" y="91440"/>
            <a:ext cx="5045224" cy="5568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1316736"/>
            <a:ext cx="6181344" cy="412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6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 bwMode="auto">
          <a:xfrm>
            <a:off x="-929640" y="295912"/>
            <a:ext cx="10302240" cy="79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en-US" sz="3200" dirty="0" smtClean="0">
                <a:cs typeface="Times" pitchFamily="18" charset="0"/>
              </a:rPr>
              <a:t>Free MetroRide</a:t>
            </a:r>
            <a:endParaRPr lang="en-US" altLang="en-US" sz="3600" dirty="0">
              <a:cs typeface="Times" pitchFamily="18" charset="0"/>
            </a:endParaRPr>
          </a:p>
        </p:txBody>
      </p:sp>
      <p:pic>
        <p:nvPicPr>
          <p:cNvPr id="5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113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295674" y="132716"/>
            <a:ext cx="3668712" cy="6137275"/>
          </a:xfrm>
          <a:prstGeom prst="rect">
            <a:avLst/>
          </a:prstGeom>
          <a:ln w="317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ageshack.com/a/img845/920/52hp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351"/>
          <a:stretch/>
        </p:blipFill>
        <p:spPr bwMode="auto">
          <a:xfrm>
            <a:off x="2011680" y="4764603"/>
            <a:ext cx="4419600" cy="15031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8" name="Content Placeholder 2"/>
          <p:cNvSpPr txBox="1">
            <a:spLocks/>
          </p:cNvSpPr>
          <p:nvPr/>
        </p:nvSpPr>
        <p:spPr bwMode="auto">
          <a:xfrm>
            <a:off x="979263" y="824942"/>
            <a:ext cx="6484434" cy="475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Additional transit capacity between DUS and Civic Center</a:t>
            </a:r>
          </a:p>
          <a:p>
            <a:pPr marL="457200" indent="-4572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Free service complements Free MallRide service; runs along 18th and 19th streets</a:t>
            </a:r>
          </a:p>
          <a:p>
            <a:pPr marL="457200" indent="-4572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Stops two to three blocks apart for faster travel than </a:t>
            </a:r>
            <a:r>
              <a:rPr lang="en-US" altLang="en-US" sz="26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MallRide</a:t>
            </a:r>
            <a:endParaRPr lang="en-US" altLang="en-US" sz="2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Service began May 2014</a:t>
            </a:r>
          </a:p>
        </p:txBody>
      </p:sp>
    </p:spTree>
    <p:extLst>
      <p:ext uri="{BB962C8B-B14F-4D97-AF65-F5344CB8AC3E}">
        <p14:creationId xmlns:p14="http://schemas.microsoft.com/office/powerpoint/2010/main" val="364203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 bwMode="auto">
          <a:xfrm>
            <a:off x="358922" y="297181"/>
            <a:ext cx="11269197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 sz="3200" dirty="0" smtClean="0"/>
              <a:t>Eagle P3 Project 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 bwMode="auto">
          <a:xfrm>
            <a:off x="1188720" y="960120"/>
            <a:ext cx="9357360" cy="3162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800" dirty="0"/>
              <a:t>Includes East Rail Line, Gold Line, first segment of Northwest Rail and commuter rail maintenance facility</a:t>
            </a:r>
          </a:p>
          <a:p>
            <a:r>
              <a:rPr lang="en-US" altLang="en-US" sz="2800" dirty="0"/>
              <a:t>Project cost – $2.2 billion</a:t>
            </a:r>
          </a:p>
          <a:p>
            <a:pPr lvl="1"/>
            <a:r>
              <a:rPr lang="en-US" altLang="en-US" sz="2400" dirty="0"/>
              <a:t>$1.03 billion funded by federal grant </a:t>
            </a:r>
          </a:p>
          <a:p>
            <a:pPr eaLnBrk="1" hangingPunct="1"/>
            <a:endParaRPr lang="en-US" alt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501" b="29411"/>
          <a:stretch/>
        </p:blipFill>
        <p:spPr bwMode="auto">
          <a:xfrm>
            <a:off x="1295400" y="3356368"/>
            <a:ext cx="9144000" cy="2937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83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448" y="91440"/>
            <a:ext cx="5047180" cy="55686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University of Colorado A Line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90" y="1315547"/>
            <a:ext cx="6176356" cy="4118956"/>
          </a:xfrm>
        </p:spPr>
      </p:pic>
    </p:spTree>
    <p:extLst>
      <p:ext uri="{BB962C8B-B14F-4D97-AF65-F5344CB8AC3E}">
        <p14:creationId xmlns:p14="http://schemas.microsoft.com/office/powerpoint/2010/main" val="61890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Flatiron Flyer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1316736"/>
            <a:ext cx="5498592" cy="41239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448" y="91440"/>
            <a:ext cx="5047180" cy="556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9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TD_PowerPoint-template" id="{9B1CF2FC-9207-4BED-9964-8AB65F761F06}" vid="{61FB5E41-845B-44E0-B91A-38FC3FFBB0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3164</TotalTime>
  <Words>223</Words>
  <Application>Microsoft Office PowerPoint</Application>
  <PresentationFormat>Widescreen</PresentationFormat>
  <Paragraphs>64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ＭＳ Ｐゴシック</vt:lpstr>
      <vt:lpstr>.AppleSystemUIFont</vt:lpstr>
      <vt:lpstr>Arial</vt:lpstr>
      <vt:lpstr>Calibri</vt:lpstr>
      <vt:lpstr>Calibri Light</vt:lpstr>
      <vt:lpstr>Proxima Nova</vt:lpstr>
      <vt:lpstr>Proxima Nova Regular</vt:lpstr>
      <vt:lpstr>Times</vt:lpstr>
      <vt:lpstr>Verdana</vt:lpstr>
      <vt:lpstr>Office Theme</vt:lpstr>
      <vt:lpstr>CASTA May 17, 2017</vt:lpstr>
      <vt:lpstr>RTD Overview</vt:lpstr>
      <vt:lpstr>RTD Overview (cont.)</vt:lpstr>
      <vt:lpstr>W Line 2013</vt:lpstr>
      <vt:lpstr>Union Station 2014</vt:lpstr>
      <vt:lpstr>Free MetroRide</vt:lpstr>
      <vt:lpstr>Eagle P3 Project </vt:lpstr>
      <vt:lpstr>University of Colorado A Line 2016</vt:lpstr>
      <vt:lpstr>Flatiron Flyer 2016</vt:lpstr>
      <vt:lpstr>B Line 2016</vt:lpstr>
      <vt:lpstr>R Line 2017</vt:lpstr>
      <vt:lpstr>G Line 2017</vt:lpstr>
      <vt:lpstr>N Line</vt:lpstr>
      <vt:lpstr>Southeast Rail Extension  (EFR Lines) </vt:lpstr>
      <vt:lpstr>2013 - 2019</vt:lpstr>
      <vt:lpstr>On the Horizon</vt:lpstr>
      <vt:lpstr>PowerPoint Presentation</vt:lpstr>
    </vt:vector>
  </TitlesOfParts>
  <Company>RTD Denver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Regional Transportation District Railway Age Presentation</dc:title>
  <dc:creator>Jaquez, Christine L.</dc:creator>
  <cp:lastModifiedBy>Genova, David</cp:lastModifiedBy>
  <cp:revision>55</cp:revision>
  <dcterms:created xsi:type="dcterms:W3CDTF">2017-03-29T22:30:21Z</dcterms:created>
  <dcterms:modified xsi:type="dcterms:W3CDTF">2017-05-16T22:45:49Z</dcterms:modified>
</cp:coreProperties>
</file>