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3"/>
  </p:notesMasterIdLst>
  <p:sldIdLst>
    <p:sldId id="256" r:id="rId2"/>
    <p:sldId id="327"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0" d="100"/>
          <a:sy n="130" d="100"/>
        </p:scale>
        <p:origin x="1074"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23B662-7A2F-4E46-A3FE-CB039EB65CC2}" type="datetimeFigureOut">
              <a:rPr lang="en-US" smtClean="0"/>
              <a:t>9/9/2016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A05EFF-F882-4CC0-BF02-F57BDFB8A5EA}" type="slidenum">
              <a:rPr lang="en-US" smtClean="0"/>
              <a:t>‹#›</a:t>
            </a:fld>
            <a:endParaRPr lang="en-US"/>
          </a:p>
        </p:txBody>
      </p:sp>
    </p:spTree>
    <p:extLst>
      <p:ext uri="{BB962C8B-B14F-4D97-AF65-F5344CB8AC3E}">
        <p14:creationId xmlns:p14="http://schemas.microsoft.com/office/powerpoint/2010/main" val="2930696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5257800"/>
            <a:ext cx="6248400" cy="936625"/>
          </a:xfrm>
        </p:spPr>
        <p:txBody>
          <a:bodyPr/>
          <a:lstStyle>
            <a:lvl1pPr>
              <a:defRPr>
                <a:solidFill>
                  <a:schemeClr val="accent2"/>
                </a:solidFill>
              </a:defRPr>
            </a:lvl1pPr>
          </a:lstStyle>
          <a:p>
            <a:r>
              <a:rPr lang="en-US" dirty="0" smtClean="0"/>
              <a:t>Click to edit Master title style</a:t>
            </a:r>
            <a:endParaRPr lang="en-US" dirty="0"/>
          </a:p>
        </p:txBody>
      </p:sp>
      <p:pic>
        <p:nvPicPr>
          <p:cNvPr id="1026" name="Picture 2" descr="https://ci6.googleusercontent.com/proxy/9nrCj_sqKpRGTZllh8EM3Pe9y3C-Vy2FsbMuuy6gH_atcO0y343UmoS5AvLkN9jCTdZwBkcLXH1ATcEN7c93MMUw4SK1Q3Fu7XDLqfTXamn3ArLEhJFdSq3hh7qEVqOdPrpFt9KAWohq2YLmXZzMLK2S7IaSKyupLCv-Nw=s0-d-e1-ft#https://googledrive.com/host/0B8gdupL6hOgVaGJnZ1FyTjZ6bzg/images/co_cdot_div_transit_300_rgb_em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799" y="1524000"/>
            <a:ext cx="7543801" cy="147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68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33F13-D690-451E-A9A2-4F2972574A06}" type="datetime1">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15F73-BA6B-4D3A-9483-742BD0CF5D0D}" type="slidenum">
              <a:rPr lang="en-US" smtClean="0"/>
              <a:t>‹#›</a:t>
            </a:fld>
            <a:endParaRPr lang="en-US"/>
          </a:p>
        </p:txBody>
      </p:sp>
    </p:spTree>
    <p:extLst>
      <p:ext uri="{BB962C8B-B14F-4D97-AF65-F5344CB8AC3E}">
        <p14:creationId xmlns:p14="http://schemas.microsoft.com/office/powerpoint/2010/main" val="105115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AA10E-54D3-4FFA-B006-DF810D86AAA0}" type="datetime1">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15F73-BA6B-4D3A-9483-742BD0CF5D0D}" type="slidenum">
              <a:rPr lang="en-US" smtClean="0"/>
              <a:t>‹#›</a:t>
            </a:fld>
            <a:endParaRPr lang="en-US"/>
          </a:p>
        </p:txBody>
      </p:sp>
    </p:spTree>
    <p:extLst>
      <p:ext uri="{BB962C8B-B14F-4D97-AF65-F5344CB8AC3E}">
        <p14:creationId xmlns:p14="http://schemas.microsoft.com/office/powerpoint/2010/main" val="154970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087562"/>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https://ci6.googleusercontent.com/proxy/9nrCj_sqKpRGTZllh8EM3Pe9y3C-Vy2FsbMuuy6gH_atcO0y343UmoS5AvLkN9jCTdZwBkcLXH1ATcEN7c93MMUw4SK1Q3Fu7XDLqfTXamn3ArLEhJFdSq3hh7qEVqOdPrpFt9KAWohq2YLmXZzMLK2S7IaSKyupLCv-Nw=s0-d-e1-ft#https://googledrive.com/host/0B8gdupL6hOgVaGJnZ1FyTjZ6bzg/images/co_cdot_div_transit_300_rgb_em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5257800" cy="1030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8001000" y="228600"/>
            <a:ext cx="685800" cy="369332"/>
          </a:xfrm>
          <a:prstGeom prst="rect">
            <a:avLst/>
          </a:prstGeom>
          <a:noFill/>
          <a:ln>
            <a:solidFill>
              <a:schemeClr val="accent2"/>
            </a:solidFill>
          </a:ln>
          <a:effectLst>
            <a:outerShdw blurRad="50800" dist="38100" dir="2700000" algn="tl" rotWithShape="0">
              <a:prstClr val="black">
                <a:alpha val="40000"/>
              </a:prstClr>
            </a:outerShdw>
          </a:effectLst>
        </p:spPr>
        <p:txBody>
          <a:bodyPr wrap="square" rtlCol="0">
            <a:spAutoFit/>
          </a:bodyPr>
          <a:lstStyle/>
          <a:p>
            <a:pPr algn="r"/>
            <a:fld id="{21E1E783-8759-454E-9E50-E0D43406F348}" type="slidenum">
              <a:rPr lang="en-US" smtClean="0"/>
              <a:pPr algn="r"/>
              <a:t>‹#›</a:t>
            </a:fld>
            <a:endParaRPr lang="en-US" dirty="0"/>
          </a:p>
        </p:txBody>
      </p:sp>
    </p:spTree>
    <p:extLst>
      <p:ext uri="{BB962C8B-B14F-4D97-AF65-F5344CB8AC3E}">
        <p14:creationId xmlns:p14="http://schemas.microsoft.com/office/powerpoint/2010/main" val="19229092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F455C-25A3-489F-98C3-70FA25867C09}" type="datetime1">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15F73-BA6B-4D3A-9483-742BD0CF5D0D}" type="slidenum">
              <a:rPr lang="en-US" smtClean="0"/>
              <a:t>‹#›</a:t>
            </a:fld>
            <a:endParaRPr lang="en-US"/>
          </a:p>
        </p:txBody>
      </p:sp>
      <p:pic>
        <p:nvPicPr>
          <p:cNvPr id="7" name="Picture 2" descr="https://ci6.googleusercontent.com/proxy/9nrCj_sqKpRGTZllh8EM3Pe9y3C-Vy2FsbMuuy6gH_atcO0y343UmoS5AvLkN9jCTdZwBkcLXH1ATcEN7c93MMUw4SK1Q3Fu7XDLqfTXamn3ArLEhJFdSq3hh7qEVqOdPrpFt9KAWohq2YLmXZzMLK2S7IaSKyupLCv-Nw=s0-d-e1-ft#https://googledrive.com/host/0B8gdupL6hOgVaGJnZ1FyTjZ6bzg/images/co_cdot_div_transit_300_rgb_em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5257800" cy="1030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8001000" y="228600"/>
            <a:ext cx="685800" cy="369332"/>
          </a:xfrm>
          <a:prstGeom prst="rect">
            <a:avLst/>
          </a:prstGeom>
          <a:noFill/>
          <a:ln>
            <a:solidFill>
              <a:schemeClr val="accent2"/>
            </a:solidFill>
          </a:ln>
          <a:effectLst>
            <a:outerShdw blurRad="50800" dist="38100" dir="2700000" algn="tl" rotWithShape="0">
              <a:prstClr val="black">
                <a:alpha val="40000"/>
              </a:prstClr>
            </a:outerShdw>
          </a:effectLst>
        </p:spPr>
        <p:txBody>
          <a:bodyPr wrap="square" rtlCol="0">
            <a:spAutoFit/>
          </a:bodyPr>
          <a:lstStyle/>
          <a:p>
            <a:pPr algn="r"/>
            <a:fld id="{21E1E783-8759-454E-9E50-E0D43406F348}" type="slidenum">
              <a:rPr lang="en-US" smtClean="0"/>
              <a:pPr algn="r"/>
              <a:t>‹#›</a:t>
            </a:fld>
            <a:endParaRPr lang="en-US" dirty="0"/>
          </a:p>
        </p:txBody>
      </p:sp>
    </p:spTree>
    <p:extLst>
      <p:ext uri="{BB962C8B-B14F-4D97-AF65-F5344CB8AC3E}">
        <p14:creationId xmlns:p14="http://schemas.microsoft.com/office/powerpoint/2010/main" val="23240863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133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133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457200" y="1295400"/>
            <a:ext cx="8229600" cy="762000"/>
          </a:xfrm>
        </p:spPr>
        <p:txBody>
          <a:bodyPr/>
          <a:lstStyle/>
          <a:p>
            <a:r>
              <a:rPr lang="en-US" dirty="0" smtClean="0"/>
              <a:t>Click to edit Master title style</a:t>
            </a:r>
            <a:endParaRPr lang="en-US" dirty="0"/>
          </a:p>
        </p:txBody>
      </p:sp>
      <p:pic>
        <p:nvPicPr>
          <p:cNvPr id="9" name="Picture 2" descr="https://ci6.googleusercontent.com/proxy/9nrCj_sqKpRGTZllh8EM3Pe9y3C-Vy2FsbMuuy6gH_atcO0y343UmoS5AvLkN9jCTdZwBkcLXH1ATcEN7c93MMUw4SK1Q3Fu7XDLqfTXamn3ArLEhJFdSq3hh7qEVqOdPrpFt9KAWohq2YLmXZzMLK2S7IaSKyupLCv-Nw=s0-d-e1-ft#https://googledrive.com/host/0B8gdupL6hOgVaGJnZ1FyTjZ6bzg/images/co_cdot_div_transit_300_rgb_em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5257800" cy="10302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8001000" y="228600"/>
            <a:ext cx="685800" cy="369332"/>
          </a:xfrm>
          <a:prstGeom prst="rect">
            <a:avLst/>
          </a:prstGeom>
          <a:noFill/>
          <a:ln>
            <a:solidFill>
              <a:schemeClr val="accent2"/>
            </a:solidFill>
          </a:ln>
          <a:effectLst>
            <a:outerShdw blurRad="50800" dist="38100" dir="2700000" algn="tl" rotWithShape="0">
              <a:prstClr val="black">
                <a:alpha val="40000"/>
              </a:prstClr>
            </a:outerShdw>
          </a:effectLst>
        </p:spPr>
        <p:txBody>
          <a:bodyPr wrap="square" rtlCol="0">
            <a:spAutoFit/>
          </a:bodyPr>
          <a:lstStyle/>
          <a:p>
            <a:pPr algn="r"/>
            <a:fld id="{21E1E783-8759-454E-9E50-E0D43406F348}" type="slidenum">
              <a:rPr lang="en-US" smtClean="0"/>
              <a:pPr algn="r"/>
              <a:t>‹#›</a:t>
            </a:fld>
            <a:endParaRPr lang="en-US" dirty="0"/>
          </a:p>
        </p:txBody>
      </p:sp>
    </p:spTree>
    <p:extLst>
      <p:ext uri="{BB962C8B-B14F-4D97-AF65-F5344CB8AC3E}">
        <p14:creationId xmlns:p14="http://schemas.microsoft.com/office/powerpoint/2010/main" val="255446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1818" y="15700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1818" y="2209800"/>
            <a:ext cx="4040188" cy="4419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9643" y="15700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9643" y="2209800"/>
            <a:ext cx="4041775" cy="4419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2" descr="https://ci6.googleusercontent.com/proxy/9nrCj_sqKpRGTZllh8EM3Pe9y3C-Vy2FsbMuuy6gH_atcO0y343UmoS5AvLkN9jCTdZwBkcLXH1ATcEN7c93MMUw4SK1Q3Fu7XDLqfTXamn3ArLEhJFdSq3hh7qEVqOdPrpFt9KAWohq2YLmXZzMLK2S7IaSKyupLCv-Nw=s0-d-e1-ft#https://googledrive.com/host/0B8gdupL6hOgVaGJnZ1FyTjZ6bzg/images/co_cdot_div_transit_300_rgb_em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5257800" cy="10302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8001000" y="228600"/>
            <a:ext cx="685800" cy="369332"/>
          </a:xfrm>
          <a:prstGeom prst="rect">
            <a:avLst/>
          </a:prstGeom>
          <a:noFill/>
          <a:ln>
            <a:solidFill>
              <a:schemeClr val="accent2"/>
            </a:solidFill>
          </a:ln>
          <a:effectLst>
            <a:outerShdw blurRad="50800" dist="38100" dir="2700000" algn="tl" rotWithShape="0">
              <a:prstClr val="black">
                <a:alpha val="40000"/>
              </a:prstClr>
            </a:outerShdw>
          </a:effectLst>
        </p:spPr>
        <p:txBody>
          <a:bodyPr wrap="square" rtlCol="0">
            <a:spAutoFit/>
          </a:bodyPr>
          <a:lstStyle/>
          <a:p>
            <a:pPr algn="r"/>
            <a:fld id="{21E1E783-8759-454E-9E50-E0D43406F348}" type="slidenum">
              <a:rPr lang="en-US" smtClean="0"/>
              <a:pPr algn="r"/>
              <a:t>‹#›</a:t>
            </a:fld>
            <a:endParaRPr lang="en-US" dirty="0"/>
          </a:p>
        </p:txBody>
      </p:sp>
    </p:spTree>
    <p:extLst>
      <p:ext uri="{BB962C8B-B14F-4D97-AF65-F5344CB8AC3E}">
        <p14:creationId xmlns:p14="http://schemas.microsoft.com/office/powerpoint/2010/main" val="1612908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1295400"/>
            <a:ext cx="8229600" cy="762000"/>
          </a:xfrm>
        </p:spPr>
        <p:txBody>
          <a:bodyPr/>
          <a:lstStyle/>
          <a:p>
            <a:r>
              <a:rPr lang="en-US" dirty="0" smtClean="0"/>
              <a:t>Click to edit Master title style</a:t>
            </a:r>
            <a:endParaRPr lang="en-US" dirty="0"/>
          </a:p>
        </p:txBody>
      </p:sp>
      <p:pic>
        <p:nvPicPr>
          <p:cNvPr id="7" name="Picture 2" descr="https://ci6.googleusercontent.com/proxy/9nrCj_sqKpRGTZllh8EM3Pe9y3C-Vy2FsbMuuy6gH_atcO0y343UmoS5AvLkN9jCTdZwBkcLXH1ATcEN7c93MMUw4SK1Q3Fu7XDLqfTXamn3ArLEhJFdSq3hh7qEVqOdPrpFt9KAWohq2YLmXZzMLK2S7IaSKyupLCv-Nw=s0-d-e1-ft#https://googledrive.com/host/0B8gdupL6hOgVaGJnZ1FyTjZ6bzg/images/co_cdot_div_transit_300_rgb_em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5257800" cy="1030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8001000" y="228600"/>
            <a:ext cx="685800" cy="369332"/>
          </a:xfrm>
          <a:prstGeom prst="rect">
            <a:avLst/>
          </a:prstGeom>
          <a:noFill/>
          <a:ln>
            <a:solidFill>
              <a:schemeClr val="accent2"/>
            </a:solidFill>
          </a:ln>
          <a:effectLst>
            <a:outerShdw blurRad="50800" dist="38100" dir="2700000" algn="tl" rotWithShape="0">
              <a:prstClr val="black">
                <a:alpha val="40000"/>
              </a:prstClr>
            </a:outerShdw>
          </a:effectLst>
        </p:spPr>
        <p:txBody>
          <a:bodyPr wrap="square" rtlCol="0">
            <a:spAutoFit/>
          </a:bodyPr>
          <a:lstStyle/>
          <a:p>
            <a:pPr algn="r"/>
            <a:fld id="{21E1E783-8759-454E-9E50-E0D43406F348}" type="slidenum">
              <a:rPr lang="en-US" smtClean="0"/>
              <a:pPr algn="r"/>
              <a:t>‹#›</a:t>
            </a:fld>
            <a:endParaRPr lang="en-US" dirty="0"/>
          </a:p>
        </p:txBody>
      </p:sp>
    </p:spTree>
    <p:extLst>
      <p:ext uri="{BB962C8B-B14F-4D97-AF65-F5344CB8AC3E}">
        <p14:creationId xmlns:p14="http://schemas.microsoft.com/office/powerpoint/2010/main" val="3092242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1295400"/>
            <a:ext cx="8229600" cy="762000"/>
          </a:xfrm>
        </p:spPr>
        <p:txBody>
          <a:bodyPr/>
          <a:lstStyle/>
          <a:p>
            <a:r>
              <a:rPr lang="en-US" dirty="0" smtClean="0"/>
              <a:t>Click to edit Master title style</a:t>
            </a:r>
            <a:endParaRPr lang="en-US" dirty="0"/>
          </a:p>
        </p:txBody>
      </p:sp>
      <p:pic>
        <p:nvPicPr>
          <p:cNvPr id="6" name="Picture 2" descr="https://ci6.googleusercontent.com/proxy/9nrCj_sqKpRGTZllh8EM3Pe9y3C-Vy2FsbMuuy6gH_atcO0y343UmoS5AvLkN9jCTdZwBkcLXH1ATcEN7c93MMUw4SK1Q3Fu7XDLqfTXamn3ArLEhJFdSq3hh7qEVqOdPrpFt9KAWohq2YLmXZzMLK2S7IaSKyupLCv-Nw=s0-d-e1-ft#https://googledrive.com/host/0B8gdupL6hOgVaGJnZ1FyTjZ6bzg/images/co_cdot_div_transit_300_rgb_em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5257800" cy="10302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8001000" y="228600"/>
            <a:ext cx="685800" cy="369332"/>
          </a:xfrm>
          <a:prstGeom prst="rect">
            <a:avLst/>
          </a:prstGeom>
          <a:noFill/>
          <a:ln>
            <a:solidFill>
              <a:schemeClr val="accent2"/>
            </a:solidFill>
          </a:ln>
          <a:effectLst>
            <a:outerShdw blurRad="50800" dist="38100" dir="2700000" algn="tl" rotWithShape="0">
              <a:prstClr val="black">
                <a:alpha val="40000"/>
              </a:prstClr>
            </a:outerShdw>
          </a:effectLst>
        </p:spPr>
        <p:txBody>
          <a:bodyPr wrap="square" rtlCol="0">
            <a:spAutoFit/>
          </a:bodyPr>
          <a:lstStyle/>
          <a:p>
            <a:pPr algn="r"/>
            <a:fld id="{21E1E783-8759-454E-9E50-E0D43406F348}" type="slidenum">
              <a:rPr lang="en-US" smtClean="0"/>
              <a:pPr algn="r"/>
              <a:t>‹#›</a:t>
            </a:fld>
            <a:endParaRPr lang="en-US" dirty="0"/>
          </a:p>
        </p:txBody>
      </p:sp>
    </p:spTree>
    <p:extLst>
      <p:ext uri="{BB962C8B-B14F-4D97-AF65-F5344CB8AC3E}">
        <p14:creationId xmlns:p14="http://schemas.microsoft.com/office/powerpoint/2010/main" val="1657922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DBCD89-C7D3-4C7D-9986-968FB3C2529C}" type="datetime1">
              <a:rPr lang="en-US" smtClean="0"/>
              <a:t>9/9/2016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15F73-BA6B-4D3A-9483-742BD0CF5D0D}" type="slidenum">
              <a:rPr lang="en-US" smtClean="0"/>
              <a:t>‹#›</a:t>
            </a:fld>
            <a:endParaRPr lang="en-US"/>
          </a:p>
        </p:txBody>
      </p:sp>
    </p:spTree>
    <p:extLst>
      <p:ext uri="{BB962C8B-B14F-4D97-AF65-F5344CB8AC3E}">
        <p14:creationId xmlns:p14="http://schemas.microsoft.com/office/powerpoint/2010/main" val="4293250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5BD4B8-ED8F-4247-B330-ED59178393B7}" type="datetime1">
              <a:rPr lang="en-US" smtClean="0"/>
              <a:t>9/9/2016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15F73-BA6B-4D3A-9483-742BD0CF5D0D}" type="slidenum">
              <a:rPr lang="en-US" smtClean="0"/>
              <a:t>‹#›</a:t>
            </a:fld>
            <a:endParaRPr lang="en-US"/>
          </a:p>
        </p:txBody>
      </p:sp>
    </p:spTree>
    <p:extLst>
      <p:ext uri="{BB962C8B-B14F-4D97-AF65-F5344CB8AC3E}">
        <p14:creationId xmlns:p14="http://schemas.microsoft.com/office/powerpoint/2010/main" val="3899409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CB4D7-EE1C-4667-8D59-D93CD930D24C}" type="datetime1">
              <a:rPr lang="en-US" smtClean="0"/>
              <a:t>9/9/2016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15F73-BA6B-4D3A-9483-742BD0CF5D0D}" type="slidenum">
              <a:rPr lang="en-US" smtClean="0"/>
              <a:t>‹#›</a:t>
            </a:fld>
            <a:endParaRPr lang="en-US"/>
          </a:p>
        </p:txBody>
      </p:sp>
    </p:spTree>
    <p:extLst>
      <p:ext uri="{BB962C8B-B14F-4D97-AF65-F5344CB8AC3E}">
        <p14:creationId xmlns:p14="http://schemas.microsoft.com/office/powerpoint/2010/main" val="3467494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codot.gov/programs/transitandrail/transi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mailto:brodie.ayers@state.co.u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2289" y="3200400"/>
            <a:ext cx="4572000" cy="3429000"/>
          </a:xfrm>
          <a:prstGeom prst="rect">
            <a:avLst/>
          </a:prstGeom>
        </p:spPr>
      </p:pic>
      <p:sp>
        <p:nvSpPr>
          <p:cNvPr id="3" name="Rounded Rectangle 2"/>
          <p:cNvSpPr/>
          <p:nvPr/>
        </p:nvSpPr>
        <p:spPr>
          <a:xfrm>
            <a:off x="3878805" y="5638800"/>
            <a:ext cx="4724400" cy="5334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07205" y="5410200"/>
            <a:ext cx="7543800" cy="936625"/>
          </a:xfrm>
        </p:spPr>
        <p:txBody>
          <a:bodyPr>
            <a:noAutofit/>
          </a:bodyPr>
          <a:lstStyle/>
          <a:p>
            <a:r>
              <a:rPr lang="en-US" sz="2800" b="1" dirty="0" smtClean="0">
                <a:solidFill>
                  <a:schemeClr val="bg1"/>
                </a:solidFill>
              </a:rPr>
              <a:t>The Grant Partner Manual</a:t>
            </a:r>
            <a:endParaRPr lang="en-US" sz="2800" b="1" dirty="0">
              <a:solidFill>
                <a:schemeClr val="bg1"/>
              </a:solidFill>
            </a:endParaRPr>
          </a:p>
        </p:txBody>
      </p:sp>
    </p:spTree>
    <p:extLst>
      <p:ext uri="{BB962C8B-B14F-4D97-AF65-F5344CB8AC3E}">
        <p14:creationId xmlns:p14="http://schemas.microsoft.com/office/powerpoint/2010/main" val="356134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 – continued…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Purpose</a:t>
            </a:r>
          </a:p>
          <a:p>
            <a:pPr lvl="1"/>
            <a:r>
              <a:rPr lang="en-US" sz="2400" dirty="0">
                <a:solidFill>
                  <a:schemeClr val="accent2"/>
                </a:solidFill>
              </a:rPr>
              <a:t>The purpose of the Colorado Department of Transportation (CDOT) is to Provide Freedom, Connection and </a:t>
            </a:r>
            <a:r>
              <a:rPr lang="en-US" sz="2400" dirty="0" smtClean="0">
                <a:solidFill>
                  <a:schemeClr val="accent2"/>
                </a:solidFill>
              </a:rPr>
              <a:t>Experience </a:t>
            </a:r>
            <a:r>
              <a:rPr lang="en-US" sz="2400" dirty="0">
                <a:solidFill>
                  <a:schemeClr val="accent2"/>
                </a:solidFill>
              </a:rPr>
              <a:t>through Travel</a:t>
            </a:r>
            <a:r>
              <a:rPr lang="en-US" sz="2400" dirty="0" smtClean="0">
                <a:solidFill>
                  <a:schemeClr val="accent2"/>
                </a:solidFill>
              </a:rPr>
              <a:t>.</a:t>
            </a:r>
          </a:p>
          <a:p>
            <a:r>
              <a:rPr lang="en-US" dirty="0" smtClean="0"/>
              <a:t>Vision</a:t>
            </a:r>
          </a:p>
          <a:p>
            <a:pPr lvl="1"/>
            <a:r>
              <a:rPr lang="en-US" sz="2200" dirty="0">
                <a:solidFill>
                  <a:schemeClr val="accent2"/>
                </a:solidFill>
              </a:rPr>
              <a:t>To enhance the quality of life and the environment of the citizens of Colorado by creating an integrated transportation system that focuses on safely moving people and goods by offering convenient linkages among modal choices.</a:t>
            </a:r>
            <a:endParaRPr lang="en-US" dirty="0">
              <a:solidFill>
                <a:schemeClr val="accent2"/>
              </a:solidFill>
            </a:endParaRPr>
          </a:p>
          <a:p>
            <a:r>
              <a:rPr lang="en-US" dirty="0" smtClean="0"/>
              <a:t>Mission</a:t>
            </a:r>
          </a:p>
          <a:p>
            <a:pPr lvl="1"/>
            <a:r>
              <a:rPr lang="en-US" dirty="0">
                <a:solidFill>
                  <a:schemeClr val="accent2"/>
                </a:solidFill>
              </a:rPr>
              <a:t>To provide the best multi-modal transportation system for Colorado that most effectively and safely moves people, goods, and information.</a:t>
            </a:r>
          </a:p>
          <a:p>
            <a:endParaRPr lang="en-US" dirty="0"/>
          </a:p>
        </p:txBody>
      </p:sp>
    </p:spTree>
    <p:extLst>
      <p:ext uri="{BB962C8B-B14F-4D97-AF65-F5344CB8AC3E}">
        <p14:creationId xmlns:p14="http://schemas.microsoft.com/office/powerpoint/2010/main" val="3544200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Autofit/>
          </a:bodyPr>
          <a:lstStyle/>
          <a:p>
            <a:pPr lvl="0"/>
            <a:r>
              <a:rPr lang="en-US" sz="1400" dirty="0"/>
              <a:t>Fund safe and efficient public transportation services throughout Colorado that meets the needs of our residents and tourists alike</a:t>
            </a:r>
          </a:p>
          <a:p>
            <a:pPr lvl="0"/>
            <a:r>
              <a:rPr lang="en-US" sz="1400" dirty="0"/>
              <a:t>Preserve and maintain existing transportation services and infrastructure</a:t>
            </a:r>
          </a:p>
          <a:p>
            <a:pPr lvl="0"/>
            <a:r>
              <a:rPr lang="en-US" sz="1400" dirty="0"/>
              <a:t>Facilitate the interconnectivity of our systems to provide seamless access from one end of the state to the other</a:t>
            </a:r>
          </a:p>
          <a:p>
            <a:pPr lvl="0"/>
            <a:r>
              <a:rPr lang="en-US" sz="1400" dirty="0"/>
              <a:t>Increase communication, collaboration, and coordination with and among providers within the statewide transportation network</a:t>
            </a:r>
          </a:p>
          <a:p>
            <a:pPr lvl="0"/>
            <a:r>
              <a:rPr lang="en-US" sz="1400" dirty="0"/>
              <a:t>Facilitate and support the creation of an interconnected system from transit systems (and systems) that will contribute to the economic vitality of the state, its regions, and its communities to reduce transportation costs for residents, businesses, and visitors</a:t>
            </a:r>
          </a:p>
          <a:p>
            <a:r>
              <a:rPr lang="en-US" sz="1400" dirty="0"/>
              <a:t>Facilitate and support a transit system in which travelers feel safe and secure and in which transit facilities are protected</a:t>
            </a:r>
          </a:p>
        </p:txBody>
      </p:sp>
      <p:sp>
        <p:nvSpPr>
          <p:cNvPr id="6" name="Content Placeholder 5"/>
          <p:cNvSpPr>
            <a:spLocks noGrp="1"/>
          </p:cNvSpPr>
          <p:nvPr>
            <p:ph sz="half" idx="2"/>
          </p:nvPr>
        </p:nvSpPr>
        <p:spPr/>
        <p:txBody>
          <a:bodyPr>
            <a:normAutofit/>
          </a:bodyPr>
          <a:lstStyle/>
          <a:p>
            <a:pPr lvl="0"/>
            <a:r>
              <a:rPr lang="en-US" sz="1400" dirty="0"/>
              <a:t>Provide meaningful access to the national intercity bus network and support regional and interregional connections</a:t>
            </a:r>
          </a:p>
          <a:p>
            <a:pPr lvl="0"/>
            <a:r>
              <a:rPr lang="en-US" sz="1400" dirty="0"/>
              <a:t>Support and foster the coordination of services across all modes of transportation from pedestrian and bicycle to human services and medical transportation</a:t>
            </a:r>
          </a:p>
          <a:p>
            <a:pPr lvl="0"/>
            <a:r>
              <a:rPr lang="en-US" sz="1400" dirty="0"/>
              <a:t>Encourage new and innovative means of providing mobility to all Coloradans</a:t>
            </a:r>
          </a:p>
          <a:p>
            <a:pPr lvl="0"/>
            <a:r>
              <a:rPr lang="en-US" sz="1400" dirty="0"/>
              <a:t>Develop a framework to implement a transit system that is sustainable and environmentally beneficial over time</a:t>
            </a:r>
          </a:p>
          <a:p>
            <a:pPr lvl="0"/>
            <a:r>
              <a:rPr lang="en-US" sz="1400" dirty="0"/>
              <a:t>Create a transit system that will contribute to the economic vitality of the state, its regions, and its communities to reduce transportation costs for residents, businesses, and visitors</a:t>
            </a:r>
          </a:p>
          <a:p>
            <a:pPr lvl="0"/>
            <a:r>
              <a:rPr lang="en-US" sz="1400" dirty="0"/>
              <a:t>Create a transit system in which travelers feel safe and secure and in which transit facilities are protected</a:t>
            </a:r>
          </a:p>
          <a:p>
            <a:endParaRPr lang="en-US" sz="1400" dirty="0"/>
          </a:p>
        </p:txBody>
      </p:sp>
      <p:sp>
        <p:nvSpPr>
          <p:cNvPr id="4" name="Title 3"/>
          <p:cNvSpPr>
            <a:spLocks noGrp="1"/>
          </p:cNvSpPr>
          <p:nvPr>
            <p:ph type="title"/>
          </p:nvPr>
        </p:nvSpPr>
        <p:spPr/>
        <p:txBody>
          <a:bodyPr/>
          <a:lstStyle/>
          <a:p>
            <a:r>
              <a:rPr lang="en-US" dirty="0" smtClean="0"/>
              <a:t>Chapter 3 – Goals &amp; Objectives</a:t>
            </a:r>
            <a:endParaRPr lang="en-US" dirty="0"/>
          </a:p>
        </p:txBody>
      </p:sp>
    </p:spTree>
    <p:extLst>
      <p:ext uri="{BB962C8B-B14F-4D97-AF65-F5344CB8AC3E}">
        <p14:creationId xmlns:p14="http://schemas.microsoft.com/office/powerpoint/2010/main" val="4012351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Chapter 4 - Planning</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Describes the various elements of planning required of CDOT and how the state is organized</a:t>
            </a:r>
          </a:p>
          <a:p>
            <a:pPr lvl="1"/>
            <a:r>
              <a:rPr lang="en-US" dirty="0" smtClean="0"/>
              <a:t>Describes the Transportation Planning Regions (TPRs) which form the basis of grant coordinator assignments</a:t>
            </a:r>
          </a:p>
          <a:p>
            <a:pPr lvl="1"/>
            <a:r>
              <a:rPr lang="en-US" dirty="0" smtClean="0"/>
              <a:t>Statewide Transportation Plan – Primarily roads, does include reference to transit</a:t>
            </a:r>
          </a:p>
          <a:p>
            <a:pPr lvl="1"/>
            <a:r>
              <a:rPr lang="en-US" dirty="0" smtClean="0"/>
              <a:t>State &amp; Regional Transit Plans – First created in 2014, regional plans replace regional coordination plans required by FTA</a:t>
            </a:r>
            <a:endParaRPr lang="en-US" dirty="0"/>
          </a:p>
        </p:txBody>
      </p:sp>
    </p:spTree>
    <p:extLst>
      <p:ext uri="{BB962C8B-B14F-4D97-AF65-F5344CB8AC3E}">
        <p14:creationId xmlns:p14="http://schemas.microsoft.com/office/powerpoint/2010/main" val="1812251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4 – STIP/TIP</a:t>
            </a:r>
            <a:endParaRPr lang="en-US" dirty="0"/>
          </a:p>
        </p:txBody>
      </p:sp>
      <p:sp>
        <p:nvSpPr>
          <p:cNvPr id="3" name="Content Placeholder 2"/>
          <p:cNvSpPr>
            <a:spLocks noGrp="1"/>
          </p:cNvSpPr>
          <p:nvPr>
            <p:ph idx="1"/>
          </p:nvPr>
        </p:nvSpPr>
        <p:spPr/>
        <p:txBody>
          <a:bodyPr/>
          <a:lstStyle/>
          <a:p>
            <a:r>
              <a:rPr lang="en-US" dirty="0" smtClean="0"/>
              <a:t>Sections describe the Transportation Improvement Program (TIP) and Statewide </a:t>
            </a:r>
            <a:r>
              <a:rPr lang="en-US" dirty="0"/>
              <a:t>Transportation Improvement Program </a:t>
            </a:r>
            <a:r>
              <a:rPr lang="en-US" dirty="0" smtClean="0"/>
              <a:t>(STIP</a:t>
            </a:r>
            <a:r>
              <a:rPr lang="en-US" dirty="0"/>
              <a:t>) </a:t>
            </a:r>
            <a:endParaRPr lang="en-US" dirty="0" smtClean="0"/>
          </a:p>
          <a:p>
            <a:pPr lvl="1"/>
            <a:r>
              <a:rPr lang="en-US" dirty="0" smtClean="0"/>
              <a:t>TIP is local for MPOs</a:t>
            </a:r>
          </a:p>
          <a:p>
            <a:pPr lvl="1"/>
            <a:r>
              <a:rPr lang="en-US" dirty="0" smtClean="0"/>
              <a:t>STIP is statewide and managed by CDOT</a:t>
            </a:r>
          </a:p>
          <a:p>
            <a:r>
              <a:rPr lang="en-US" dirty="0" smtClean="0"/>
              <a:t>Roles and Responsibilities are outlined</a:t>
            </a:r>
          </a:p>
          <a:p>
            <a:pPr lvl="1"/>
            <a:r>
              <a:rPr lang="en-US" dirty="0" smtClean="0"/>
              <a:t>Outlines who at CDOT does what</a:t>
            </a:r>
            <a:endParaRPr lang="en-US" dirty="0"/>
          </a:p>
        </p:txBody>
      </p:sp>
    </p:spTree>
    <p:extLst>
      <p:ext uri="{BB962C8B-B14F-4D97-AF65-F5344CB8AC3E}">
        <p14:creationId xmlns:p14="http://schemas.microsoft.com/office/powerpoint/2010/main" val="2668896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5 – Roles &amp; Responsibilities</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Describes who is responsible for what</a:t>
            </a:r>
          </a:p>
          <a:p>
            <a:pPr lvl="1"/>
            <a:r>
              <a:rPr lang="en-US" dirty="0" smtClean="0"/>
              <a:t>DTR</a:t>
            </a:r>
          </a:p>
          <a:p>
            <a:pPr lvl="2"/>
            <a:r>
              <a:rPr lang="en-US" dirty="0" smtClean="0"/>
              <a:t>Provides organization chart (Subject to change)</a:t>
            </a:r>
          </a:p>
          <a:p>
            <a:pPr lvl="2"/>
            <a:r>
              <a:rPr lang="en-US" dirty="0" smtClean="0"/>
              <a:t>Describes the functions of each unit in DTR</a:t>
            </a:r>
          </a:p>
          <a:p>
            <a:pPr lvl="2"/>
            <a:r>
              <a:rPr lang="en-US" dirty="0" smtClean="0"/>
              <a:t>Provides current contact information</a:t>
            </a:r>
          </a:p>
          <a:p>
            <a:pPr lvl="1"/>
            <a:r>
              <a:rPr lang="en-US" dirty="0" smtClean="0"/>
              <a:t>What are Project Managers?</a:t>
            </a:r>
          </a:p>
          <a:p>
            <a:pPr lvl="2"/>
            <a:r>
              <a:rPr lang="en-US" dirty="0" smtClean="0"/>
              <a:t>Identifies grant coordinator by their region</a:t>
            </a:r>
          </a:p>
          <a:p>
            <a:pPr lvl="2"/>
            <a:r>
              <a:rPr lang="en-US" dirty="0" smtClean="0"/>
              <a:t>Provides allocated TPR map</a:t>
            </a:r>
          </a:p>
          <a:p>
            <a:pPr lvl="1"/>
            <a:r>
              <a:rPr lang="en-US" dirty="0" smtClean="0"/>
              <a:t>Functional responsibility chart</a:t>
            </a:r>
          </a:p>
          <a:p>
            <a:pPr lvl="1"/>
            <a:r>
              <a:rPr lang="en-US" dirty="0"/>
              <a:t>FTA Region VIII</a:t>
            </a:r>
          </a:p>
          <a:p>
            <a:pPr lvl="2"/>
            <a:r>
              <a:rPr lang="en-US" dirty="0"/>
              <a:t>Provides organization chart for the FTA region</a:t>
            </a:r>
          </a:p>
        </p:txBody>
      </p:sp>
    </p:spTree>
    <p:extLst>
      <p:ext uri="{BB962C8B-B14F-4D97-AF65-F5344CB8AC3E}">
        <p14:creationId xmlns:p14="http://schemas.microsoft.com/office/powerpoint/2010/main" val="3365431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Chapter 6 – Overview of Transit Programs</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This chapter provides an overview of the current CDOT administered programs</a:t>
            </a:r>
          </a:p>
          <a:p>
            <a:pPr lvl="1"/>
            <a:r>
              <a:rPr lang="en-US" dirty="0" smtClean="0"/>
              <a:t>Helps you to understand the “other” programs and determine whether to apply or not</a:t>
            </a:r>
          </a:p>
          <a:p>
            <a:r>
              <a:rPr lang="en-US" dirty="0" smtClean="0"/>
              <a:t>Format:</a:t>
            </a:r>
          </a:p>
          <a:p>
            <a:pPr lvl="1"/>
            <a:r>
              <a:rPr lang="en-US" dirty="0" smtClean="0"/>
              <a:t>Description</a:t>
            </a:r>
          </a:p>
          <a:p>
            <a:pPr lvl="1"/>
            <a:r>
              <a:rPr lang="en-US" dirty="0" smtClean="0"/>
              <a:t>Program Goals</a:t>
            </a:r>
          </a:p>
          <a:p>
            <a:pPr lvl="1"/>
            <a:r>
              <a:rPr lang="en-US" dirty="0" smtClean="0"/>
              <a:t>Eligible Recipients</a:t>
            </a:r>
          </a:p>
          <a:p>
            <a:pPr lvl="1"/>
            <a:r>
              <a:rPr lang="en-US" dirty="0" smtClean="0"/>
              <a:t>Eligible Projects</a:t>
            </a:r>
          </a:p>
        </p:txBody>
      </p:sp>
    </p:spTree>
    <p:extLst>
      <p:ext uri="{BB962C8B-B14F-4D97-AF65-F5344CB8AC3E}">
        <p14:creationId xmlns:p14="http://schemas.microsoft.com/office/powerpoint/2010/main" val="525669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6 - Outline</a:t>
            </a:r>
            <a:endParaRPr lang="en-US" dirty="0"/>
          </a:p>
        </p:txBody>
      </p:sp>
      <p:sp>
        <p:nvSpPr>
          <p:cNvPr id="3" name="Content Placeholder 2"/>
          <p:cNvSpPr>
            <a:spLocks noGrp="1"/>
          </p:cNvSpPr>
          <p:nvPr>
            <p:ph idx="1"/>
          </p:nvPr>
        </p:nvSpPr>
        <p:spPr/>
        <p:txBody>
          <a:bodyPr/>
          <a:lstStyle/>
          <a:p>
            <a:r>
              <a:rPr lang="en-US" dirty="0" smtClean="0"/>
              <a:t>Section 5310</a:t>
            </a:r>
          </a:p>
          <a:p>
            <a:pPr lvl="1"/>
            <a:r>
              <a:rPr lang="en-US" dirty="0" smtClean="0"/>
              <a:t>Includes discussion on                    coordination requirements</a:t>
            </a:r>
          </a:p>
          <a:p>
            <a:r>
              <a:rPr lang="en-US" dirty="0" smtClean="0"/>
              <a:t>Section 5311</a:t>
            </a:r>
          </a:p>
          <a:p>
            <a:pPr lvl="1"/>
            <a:r>
              <a:rPr lang="en-US" dirty="0" smtClean="0"/>
              <a:t>Separates out 5311(f) – describes rural regional plan</a:t>
            </a:r>
          </a:p>
          <a:p>
            <a:pPr lvl="1"/>
            <a:r>
              <a:rPr lang="en-US" dirty="0" smtClean="0"/>
              <a:t>Calls out </a:t>
            </a:r>
            <a:r>
              <a:rPr lang="en-US" dirty="0" err="1" smtClean="0"/>
              <a:t>Bustang</a:t>
            </a:r>
            <a:endParaRPr lang="en-US" dirty="0" smtClean="0"/>
          </a:p>
          <a:p>
            <a:pPr lvl="1"/>
            <a:r>
              <a:rPr lang="en-US" dirty="0" smtClean="0"/>
              <a:t>Separates 5311(b)(3) - RTAP</a:t>
            </a:r>
            <a:endParaRPr lang="en-US" dirty="0"/>
          </a:p>
        </p:txBody>
      </p:sp>
      <p:pic>
        <p:nvPicPr>
          <p:cNvPr id="4" name="Picture 3"/>
          <p:cNvPicPr>
            <a:picLocks noChangeAspect="1"/>
          </p:cNvPicPr>
          <p:nvPr/>
        </p:nvPicPr>
        <p:blipFill>
          <a:blip r:embed="rId2"/>
          <a:stretch>
            <a:fillRect/>
          </a:stretch>
        </p:blipFill>
        <p:spPr>
          <a:xfrm>
            <a:off x="5867400" y="2087562"/>
            <a:ext cx="2895600" cy="2113898"/>
          </a:xfrm>
          <a:prstGeom prst="rect">
            <a:avLst/>
          </a:prstGeom>
        </p:spPr>
      </p:pic>
      <p:pic>
        <p:nvPicPr>
          <p:cNvPr id="5" name="Picture 4"/>
          <p:cNvPicPr>
            <a:picLocks noChangeAspect="1"/>
          </p:cNvPicPr>
          <p:nvPr/>
        </p:nvPicPr>
        <p:blipFill>
          <a:blip r:embed="rId3"/>
          <a:stretch>
            <a:fillRect/>
          </a:stretch>
        </p:blipFill>
        <p:spPr>
          <a:xfrm>
            <a:off x="6096000" y="4752975"/>
            <a:ext cx="2838907" cy="1890712"/>
          </a:xfrm>
          <a:prstGeom prst="rect">
            <a:avLst/>
          </a:prstGeom>
        </p:spPr>
      </p:pic>
    </p:spTree>
    <p:extLst>
      <p:ext uri="{BB962C8B-B14F-4D97-AF65-F5344CB8AC3E}">
        <p14:creationId xmlns:p14="http://schemas.microsoft.com/office/powerpoint/2010/main" val="3809126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6 – Outline continued…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Section 5304</a:t>
            </a:r>
          </a:p>
          <a:p>
            <a:pPr lvl="1"/>
            <a:r>
              <a:rPr lang="en-US" dirty="0" smtClean="0"/>
              <a:t>Includes links to available TPR websites</a:t>
            </a:r>
          </a:p>
          <a:p>
            <a:r>
              <a:rPr lang="en-US" dirty="0" smtClean="0"/>
              <a:t>Section 5339</a:t>
            </a:r>
          </a:p>
          <a:p>
            <a:pPr lvl="1"/>
            <a:r>
              <a:rPr lang="en-US" dirty="0" smtClean="0"/>
              <a:t>Provides list of potential projects for funding</a:t>
            </a:r>
          </a:p>
          <a:p>
            <a:r>
              <a:rPr lang="en-US" dirty="0" smtClean="0"/>
              <a:t>Section 5312</a:t>
            </a:r>
          </a:p>
          <a:p>
            <a:pPr lvl="1"/>
            <a:r>
              <a:rPr lang="en-US" dirty="0" smtClean="0"/>
              <a:t>Research program that provides diverse funding opportunities.</a:t>
            </a:r>
          </a:p>
          <a:p>
            <a:pPr lvl="1"/>
            <a:r>
              <a:rPr lang="en-US" dirty="0" smtClean="0"/>
              <a:t>Includes VTCLI, MSAA, Rides to Wellness, etc.</a:t>
            </a:r>
          </a:p>
          <a:p>
            <a:r>
              <a:rPr lang="en-US" dirty="0" smtClean="0"/>
              <a:t>State FASTER Program</a:t>
            </a:r>
          </a:p>
          <a:p>
            <a:pPr lvl="1"/>
            <a:r>
              <a:rPr lang="en-US" dirty="0" smtClean="0"/>
              <a:t>New section on Senate Bill 228 program</a:t>
            </a:r>
          </a:p>
          <a:p>
            <a:r>
              <a:rPr lang="en-US" dirty="0" smtClean="0"/>
              <a:t>Other funding opportunities</a:t>
            </a:r>
            <a:endParaRPr lang="en-US" dirty="0"/>
          </a:p>
        </p:txBody>
      </p:sp>
    </p:spTree>
    <p:extLst>
      <p:ext uri="{BB962C8B-B14F-4D97-AF65-F5344CB8AC3E}">
        <p14:creationId xmlns:p14="http://schemas.microsoft.com/office/powerpoint/2010/main" val="749417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7 – Support Programs</a:t>
            </a:r>
            <a:endParaRPr lang="en-US" dirty="0"/>
          </a:p>
        </p:txBody>
      </p:sp>
      <p:sp>
        <p:nvSpPr>
          <p:cNvPr id="3" name="Content Placeholder 2"/>
          <p:cNvSpPr>
            <a:spLocks noGrp="1"/>
          </p:cNvSpPr>
          <p:nvPr>
            <p:ph idx="1"/>
          </p:nvPr>
        </p:nvSpPr>
        <p:spPr/>
        <p:txBody>
          <a:bodyPr>
            <a:normAutofit/>
          </a:bodyPr>
          <a:lstStyle/>
          <a:p>
            <a:r>
              <a:rPr lang="en-US" dirty="0" smtClean="0"/>
              <a:t>Drug &amp; Alcohol</a:t>
            </a:r>
          </a:p>
          <a:p>
            <a:pPr lvl="1"/>
            <a:r>
              <a:rPr lang="en-US" dirty="0" smtClean="0"/>
              <a:t>DTR hires a consultant to provide support functions including:</a:t>
            </a:r>
          </a:p>
          <a:p>
            <a:pPr lvl="2"/>
            <a:r>
              <a:rPr lang="en-US" dirty="0" smtClean="0"/>
              <a:t>Triennial Drug &amp; Alcohol reviews</a:t>
            </a:r>
          </a:p>
          <a:p>
            <a:pPr lvl="2"/>
            <a:r>
              <a:rPr lang="en-US" dirty="0" smtClean="0"/>
              <a:t>Training on Reasonable Suspicion &amp; Post-Accident</a:t>
            </a:r>
          </a:p>
          <a:p>
            <a:pPr lvl="2"/>
            <a:r>
              <a:rPr lang="en-US" dirty="0" smtClean="0"/>
              <a:t>Reports on Colorado trends</a:t>
            </a:r>
          </a:p>
          <a:p>
            <a:pPr lvl="2"/>
            <a:r>
              <a:rPr lang="en-US" dirty="0" smtClean="0"/>
              <a:t>Other support (DAMIS annual reporting)</a:t>
            </a:r>
          </a:p>
          <a:p>
            <a:pPr marL="0" indent="0">
              <a:buNone/>
            </a:pPr>
            <a:endParaRPr lang="en-US" dirty="0"/>
          </a:p>
        </p:txBody>
      </p:sp>
      <p:pic>
        <p:nvPicPr>
          <p:cNvPr id="4" name="Picture 3"/>
          <p:cNvPicPr>
            <a:picLocks noChangeAspect="1"/>
          </p:cNvPicPr>
          <p:nvPr/>
        </p:nvPicPr>
        <p:blipFill>
          <a:blip r:embed="rId2"/>
          <a:stretch>
            <a:fillRect/>
          </a:stretch>
        </p:blipFill>
        <p:spPr>
          <a:xfrm>
            <a:off x="6019800" y="5314950"/>
            <a:ext cx="2952750" cy="1543050"/>
          </a:xfrm>
          <a:prstGeom prst="rect">
            <a:avLst/>
          </a:prstGeom>
        </p:spPr>
      </p:pic>
    </p:spTree>
    <p:extLst>
      <p:ext uri="{BB962C8B-B14F-4D97-AF65-F5344CB8AC3E}">
        <p14:creationId xmlns:p14="http://schemas.microsoft.com/office/powerpoint/2010/main" val="121793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7 – Support continued…</a:t>
            </a:r>
            <a:endParaRPr lang="en-US" dirty="0"/>
          </a:p>
        </p:txBody>
      </p:sp>
      <p:sp>
        <p:nvSpPr>
          <p:cNvPr id="3" name="Content Placeholder 2"/>
          <p:cNvSpPr>
            <a:spLocks noGrp="1"/>
          </p:cNvSpPr>
          <p:nvPr>
            <p:ph idx="1"/>
          </p:nvPr>
        </p:nvSpPr>
        <p:spPr/>
        <p:txBody>
          <a:bodyPr>
            <a:normAutofit lnSpcReduction="10000"/>
          </a:bodyPr>
          <a:lstStyle/>
          <a:p>
            <a:r>
              <a:rPr lang="en-US" dirty="0"/>
              <a:t>Coordinating Councils</a:t>
            </a:r>
          </a:p>
          <a:p>
            <a:pPr lvl="1"/>
            <a:r>
              <a:rPr lang="en-US" dirty="0"/>
              <a:t>DTR hires a consultant to provide local/regional technical assistance to coordinating </a:t>
            </a:r>
            <a:r>
              <a:rPr lang="en-US" dirty="0" smtClean="0"/>
              <a:t>councils</a:t>
            </a:r>
          </a:p>
          <a:p>
            <a:pPr lvl="1"/>
            <a:r>
              <a:rPr lang="en-US" dirty="0" smtClean="0"/>
              <a:t>DTR hires a consultant to provide administrative and technical support to the State Coordinating Council</a:t>
            </a:r>
          </a:p>
          <a:p>
            <a:r>
              <a:rPr lang="en-US" dirty="0" smtClean="0"/>
              <a:t>Mobility Management</a:t>
            </a:r>
          </a:p>
          <a:p>
            <a:pPr lvl="1"/>
            <a:r>
              <a:rPr lang="en-US" dirty="0" smtClean="0"/>
              <a:t>CDOT supports efforts of the Colorado Mobility Action Coalition (CMAC)</a:t>
            </a:r>
            <a:endParaRPr lang="en-US" dirty="0"/>
          </a:p>
        </p:txBody>
      </p:sp>
    </p:spTree>
    <p:extLst>
      <p:ext uri="{BB962C8B-B14F-4D97-AF65-F5344CB8AC3E}">
        <p14:creationId xmlns:p14="http://schemas.microsoft.com/office/powerpoint/2010/main" val="28243479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a:t>
            </a:r>
            <a:endParaRPr lang="en-US" dirty="0"/>
          </a:p>
        </p:txBody>
      </p:sp>
      <p:sp>
        <p:nvSpPr>
          <p:cNvPr id="3" name="Content Placeholder 2"/>
          <p:cNvSpPr>
            <a:spLocks noGrp="1"/>
          </p:cNvSpPr>
          <p:nvPr>
            <p:ph idx="1"/>
          </p:nvPr>
        </p:nvSpPr>
        <p:spPr>
          <a:xfrm>
            <a:off x="457200" y="2087563"/>
            <a:ext cx="8229600" cy="3856038"/>
          </a:xfrm>
        </p:spPr>
        <p:txBody>
          <a:bodyPr/>
          <a:lstStyle/>
          <a:p>
            <a:r>
              <a:rPr lang="en-US" sz="2800" dirty="0" smtClean="0"/>
              <a:t>Provides a general overview of the manual and all of its chapters</a:t>
            </a:r>
          </a:p>
          <a:p>
            <a:r>
              <a:rPr lang="en-US" sz="2800" dirty="0" smtClean="0"/>
              <a:t>Please ask questions as we go along</a:t>
            </a:r>
          </a:p>
          <a:p>
            <a:r>
              <a:rPr lang="en-US" sz="2800" dirty="0" smtClean="0"/>
              <a:t>This is a “living document” and will never be “complete”</a:t>
            </a:r>
          </a:p>
          <a:p>
            <a:r>
              <a:rPr lang="en-US" sz="2800" dirty="0" smtClean="0"/>
              <a:t>Changes occur as regulations change or CDOT shifts guidance; regular update review annually</a:t>
            </a:r>
          </a:p>
          <a:p>
            <a:r>
              <a:rPr lang="en-US" sz="2800" dirty="0" smtClean="0"/>
              <a:t>Current document lives at:</a:t>
            </a:r>
            <a:endParaRPr lang="en-US" dirty="0" smtClean="0"/>
          </a:p>
          <a:p>
            <a:endParaRPr lang="en-US" dirty="0"/>
          </a:p>
        </p:txBody>
      </p:sp>
      <p:sp>
        <p:nvSpPr>
          <p:cNvPr id="4" name="TextBox 3"/>
          <p:cNvSpPr txBox="1"/>
          <p:nvPr/>
        </p:nvSpPr>
        <p:spPr>
          <a:xfrm>
            <a:off x="990600" y="5973764"/>
            <a:ext cx="7422866" cy="461665"/>
          </a:xfrm>
          <a:prstGeom prst="rect">
            <a:avLst/>
          </a:prstGeom>
          <a:noFill/>
        </p:spPr>
        <p:txBody>
          <a:bodyPr wrap="none" rtlCol="0">
            <a:spAutoFit/>
          </a:bodyPr>
          <a:lstStyle/>
          <a:p>
            <a:r>
              <a:rPr lang="en-US" sz="2400" dirty="0">
                <a:solidFill>
                  <a:schemeClr val="accent1"/>
                </a:solidFill>
                <a:hlinkClick r:id="rId2"/>
              </a:rPr>
              <a:t>https://</a:t>
            </a:r>
            <a:r>
              <a:rPr lang="en-US" sz="2400" dirty="0" smtClean="0">
                <a:solidFill>
                  <a:schemeClr val="accent1"/>
                </a:solidFill>
                <a:hlinkClick r:id="rId2"/>
              </a:rPr>
              <a:t>www.codot.gov/programs/transitandrail/transit</a:t>
            </a:r>
            <a:r>
              <a:rPr lang="en-US" sz="2400" dirty="0" smtClean="0">
                <a:solidFill>
                  <a:schemeClr val="accent1"/>
                </a:solidFill>
              </a:rPr>
              <a:t> </a:t>
            </a:r>
          </a:p>
        </p:txBody>
      </p:sp>
    </p:spTree>
    <p:extLst>
      <p:ext uri="{BB962C8B-B14F-4D97-AF65-F5344CB8AC3E}">
        <p14:creationId xmlns:p14="http://schemas.microsoft.com/office/powerpoint/2010/main" val="3755038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7 – More Support</a:t>
            </a:r>
            <a:endParaRPr lang="en-US" dirty="0"/>
          </a:p>
        </p:txBody>
      </p:sp>
      <p:sp>
        <p:nvSpPr>
          <p:cNvPr id="3" name="Content Placeholder 2"/>
          <p:cNvSpPr>
            <a:spLocks noGrp="1"/>
          </p:cNvSpPr>
          <p:nvPr>
            <p:ph idx="1"/>
          </p:nvPr>
        </p:nvSpPr>
        <p:spPr/>
        <p:txBody>
          <a:bodyPr>
            <a:normAutofit lnSpcReduction="10000"/>
          </a:bodyPr>
          <a:lstStyle/>
          <a:p>
            <a:r>
              <a:rPr lang="en-US" dirty="0" smtClean="0"/>
              <a:t>Technical assistance</a:t>
            </a:r>
          </a:p>
          <a:p>
            <a:pPr lvl="1"/>
            <a:r>
              <a:rPr lang="en-US" dirty="0" smtClean="0"/>
              <a:t>May be staff or consultants</a:t>
            </a:r>
          </a:p>
          <a:p>
            <a:pPr lvl="1"/>
            <a:r>
              <a:rPr lang="en-US" dirty="0" smtClean="0"/>
              <a:t>Occasionally may use other grant partners as resources</a:t>
            </a:r>
          </a:p>
          <a:p>
            <a:pPr lvl="1"/>
            <a:r>
              <a:rPr lang="en-US" dirty="0" smtClean="0"/>
              <a:t>In any area of need</a:t>
            </a:r>
          </a:p>
          <a:p>
            <a:pPr lvl="2"/>
            <a:r>
              <a:rPr lang="en-US" dirty="0" smtClean="0"/>
              <a:t>Coordination</a:t>
            </a:r>
          </a:p>
          <a:p>
            <a:pPr lvl="2"/>
            <a:r>
              <a:rPr lang="en-US" dirty="0" smtClean="0"/>
              <a:t>Maintenance</a:t>
            </a:r>
          </a:p>
          <a:p>
            <a:pPr lvl="2"/>
            <a:r>
              <a:rPr lang="en-US" dirty="0" smtClean="0"/>
              <a:t>Finance</a:t>
            </a:r>
          </a:p>
          <a:p>
            <a:pPr lvl="2"/>
            <a:r>
              <a:rPr lang="en-US" dirty="0" smtClean="0"/>
              <a:t>Asset Management</a:t>
            </a:r>
          </a:p>
          <a:p>
            <a:pPr lvl="2"/>
            <a:r>
              <a:rPr lang="en-US" dirty="0" smtClean="0"/>
              <a:t>COTRAMS</a:t>
            </a:r>
            <a:endParaRPr lang="en-US" dirty="0"/>
          </a:p>
        </p:txBody>
      </p:sp>
      <p:pic>
        <p:nvPicPr>
          <p:cNvPr id="4" name="Picture 3"/>
          <p:cNvPicPr>
            <a:picLocks noChangeAspect="1"/>
          </p:cNvPicPr>
          <p:nvPr/>
        </p:nvPicPr>
        <p:blipFill>
          <a:blip r:embed="rId2"/>
          <a:stretch>
            <a:fillRect/>
          </a:stretch>
        </p:blipFill>
        <p:spPr>
          <a:xfrm>
            <a:off x="4800600" y="3484439"/>
            <a:ext cx="3543104" cy="3373561"/>
          </a:xfrm>
          <a:prstGeom prst="rect">
            <a:avLst/>
          </a:prstGeom>
        </p:spPr>
      </p:pic>
    </p:spTree>
    <p:extLst>
      <p:ext uri="{BB962C8B-B14F-4D97-AF65-F5344CB8AC3E}">
        <p14:creationId xmlns:p14="http://schemas.microsoft.com/office/powerpoint/2010/main" val="1994307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8 - COTRAMS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Provides an outline of the </a:t>
            </a:r>
            <a:r>
              <a:rPr lang="en-US" dirty="0" err="1" smtClean="0">
                <a:solidFill>
                  <a:schemeClr val="accent2"/>
                </a:solidFill>
              </a:rPr>
              <a:t>CO</a:t>
            </a:r>
            <a:r>
              <a:rPr lang="en-US" dirty="0" err="1" smtClean="0"/>
              <a:t>lorado</a:t>
            </a:r>
            <a:r>
              <a:rPr lang="en-US" dirty="0" smtClean="0"/>
              <a:t> </a:t>
            </a:r>
            <a:r>
              <a:rPr lang="en-US" dirty="0" smtClean="0">
                <a:solidFill>
                  <a:schemeClr val="accent2"/>
                </a:solidFill>
              </a:rPr>
              <a:t>T</a:t>
            </a:r>
            <a:r>
              <a:rPr lang="en-US" dirty="0" smtClean="0"/>
              <a:t>ransit &amp; </a:t>
            </a:r>
            <a:r>
              <a:rPr lang="en-US" dirty="0" smtClean="0">
                <a:solidFill>
                  <a:schemeClr val="accent2"/>
                </a:solidFill>
              </a:rPr>
              <a:t>R</a:t>
            </a:r>
            <a:r>
              <a:rPr lang="en-US" dirty="0" smtClean="0"/>
              <a:t>ail </a:t>
            </a:r>
            <a:r>
              <a:rPr lang="en-US" dirty="0" smtClean="0">
                <a:solidFill>
                  <a:schemeClr val="accent2"/>
                </a:solidFill>
              </a:rPr>
              <a:t>A</a:t>
            </a:r>
            <a:r>
              <a:rPr lang="en-US" dirty="0" smtClean="0"/>
              <a:t>wards </a:t>
            </a:r>
            <a:r>
              <a:rPr lang="en-US" dirty="0" smtClean="0">
                <a:solidFill>
                  <a:schemeClr val="accent2"/>
                </a:solidFill>
              </a:rPr>
              <a:t>M</a:t>
            </a:r>
            <a:r>
              <a:rPr lang="en-US" dirty="0" smtClean="0"/>
              <a:t>anagement </a:t>
            </a:r>
            <a:r>
              <a:rPr lang="en-US" dirty="0" smtClean="0">
                <a:solidFill>
                  <a:schemeClr val="accent2"/>
                </a:solidFill>
              </a:rPr>
              <a:t>S</a:t>
            </a:r>
            <a:r>
              <a:rPr lang="en-US" dirty="0" smtClean="0"/>
              <a:t>ystem</a:t>
            </a:r>
          </a:p>
          <a:p>
            <a:pPr lvl="1"/>
            <a:r>
              <a:rPr lang="en-US" dirty="0" smtClean="0"/>
              <a:t>Portal</a:t>
            </a:r>
          </a:p>
          <a:p>
            <a:pPr lvl="1"/>
            <a:r>
              <a:rPr lang="en-US" dirty="0" smtClean="0"/>
              <a:t>Agency Profile</a:t>
            </a:r>
          </a:p>
          <a:p>
            <a:pPr lvl="1"/>
            <a:r>
              <a:rPr lang="en-US" dirty="0" smtClean="0"/>
              <a:t>Inventory Module</a:t>
            </a:r>
          </a:p>
          <a:p>
            <a:pPr lvl="1"/>
            <a:r>
              <a:rPr lang="en-US" dirty="0" smtClean="0"/>
              <a:t>Vehicle Disposition Module (Coming soon)</a:t>
            </a:r>
          </a:p>
          <a:p>
            <a:pPr lvl="1"/>
            <a:r>
              <a:rPr lang="en-US" dirty="0" smtClean="0"/>
              <a:t>Applications</a:t>
            </a:r>
          </a:p>
          <a:p>
            <a:pPr lvl="1"/>
            <a:r>
              <a:rPr lang="en-US" dirty="0" smtClean="0"/>
              <a:t>Project Budget</a:t>
            </a:r>
          </a:p>
          <a:p>
            <a:pPr lvl="1"/>
            <a:r>
              <a:rPr lang="en-US" dirty="0" smtClean="0"/>
              <a:t>Reimbursement</a:t>
            </a:r>
          </a:p>
          <a:p>
            <a:pPr lvl="1"/>
            <a:r>
              <a:rPr lang="en-US" dirty="0" smtClean="0"/>
              <a:t>Procurement (Coming soon)</a:t>
            </a:r>
          </a:p>
          <a:p>
            <a:pPr lvl="1"/>
            <a:endParaRPr lang="en-US" dirty="0"/>
          </a:p>
        </p:txBody>
      </p:sp>
      <p:pic>
        <p:nvPicPr>
          <p:cNvPr id="4" name="Picture 3"/>
          <p:cNvPicPr>
            <a:picLocks noChangeAspect="1"/>
          </p:cNvPicPr>
          <p:nvPr/>
        </p:nvPicPr>
        <p:blipFill>
          <a:blip r:embed="rId2"/>
          <a:stretch>
            <a:fillRect/>
          </a:stretch>
        </p:blipFill>
        <p:spPr>
          <a:xfrm>
            <a:off x="5943600" y="4760763"/>
            <a:ext cx="3086100" cy="2080031"/>
          </a:xfrm>
          <a:prstGeom prst="rect">
            <a:avLst/>
          </a:prstGeom>
        </p:spPr>
      </p:pic>
    </p:spTree>
    <p:extLst>
      <p:ext uri="{BB962C8B-B14F-4D97-AF65-F5344CB8AC3E}">
        <p14:creationId xmlns:p14="http://schemas.microsoft.com/office/powerpoint/2010/main" val="2897802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9 - Applications</a:t>
            </a:r>
            <a:endParaRPr lang="en-US" dirty="0"/>
          </a:p>
        </p:txBody>
      </p:sp>
      <p:sp>
        <p:nvSpPr>
          <p:cNvPr id="3" name="Content Placeholder 2"/>
          <p:cNvSpPr>
            <a:spLocks noGrp="1"/>
          </p:cNvSpPr>
          <p:nvPr>
            <p:ph idx="1"/>
          </p:nvPr>
        </p:nvSpPr>
        <p:spPr/>
        <p:txBody>
          <a:bodyPr/>
          <a:lstStyle/>
          <a:p>
            <a:r>
              <a:rPr lang="en-US" dirty="0" smtClean="0"/>
              <a:t>Call for Projects</a:t>
            </a:r>
          </a:p>
          <a:p>
            <a:r>
              <a:rPr lang="en-US" dirty="0" smtClean="0"/>
              <a:t>Application Process – COTRAMS</a:t>
            </a:r>
          </a:p>
          <a:p>
            <a:r>
              <a:rPr lang="en-US" dirty="0" smtClean="0"/>
              <a:t>Risk Assessment Process</a:t>
            </a:r>
          </a:p>
          <a:p>
            <a:pPr lvl="1"/>
            <a:r>
              <a:rPr lang="en-US" dirty="0" smtClean="0"/>
              <a:t>New under 2 CFR 200 (Uniform Guidance)</a:t>
            </a:r>
          </a:p>
          <a:p>
            <a:pPr lvl="1"/>
            <a:r>
              <a:rPr lang="en-US" dirty="0" smtClean="0"/>
              <a:t>Required for every application, may change based on project, i.e. if you’ve never applied before, risk is higher</a:t>
            </a:r>
          </a:p>
          <a:p>
            <a:endParaRPr lang="en-US" dirty="0"/>
          </a:p>
        </p:txBody>
      </p:sp>
    </p:spTree>
    <p:extLst>
      <p:ext uri="{BB962C8B-B14F-4D97-AF65-F5344CB8AC3E}">
        <p14:creationId xmlns:p14="http://schemas.microsoft.com/office/powerpoint/2010/main" val="261029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9 – Match Rates</a:t>
            </a:r>
            <a:endParaRPr lang="en-US" dirty="0"/>
          </a:p>
        </p:txBody>
      </p:sp>
      <p:sp>
        <p:nvSpPr>
          <p:cNvPr id="3" name="Content Placeholder 2"/>
          <p:cNvSpPr>
            <a:spLocks noGrp="1"/>
          </p:cNvSpPr>
          <p:nvPr>
            <p:ph idx="1"/>
          </p:nvPr>
        </p:nvSpPr>
        <p:spPr/>
        <p:txBody>
          <a:bodyPr>
            <a:normAutofit lnSpcReduction="10000"/>
          </a:bodyPr>
          <a:lstStyle/>
          <a:p>
            <a:r>
              <a:rPr lang="en-US" dirty="0" smtClean="0"/>
              <a:t>Local share is required (Few exceptions)</a:t>
            </a:r>
          </a:p>
          <a:p>
            <a:pPr lvl="1"/>
            <a:r>
              <a:rPr lang="en-US" dirty="0" smtClean="0"/>
              <a:t>Capital, Capital operating, Construction, Planning: 20% match required</a:t>
            </a:r>
          </a:p>
          <a:p>
            <a:pPr lvl="1"/>
            <a:r>
              <a:rPr lang="en-US" dirty="0" smtClean="0"/>
              <a:t>Operating: 50% match required</a:t>
            </a:r>
          </a:p>
          <a:p>
            <a:r>
              <a:rPr lang="en-US" dirty="0" smtClean="0"/>
              <a:t>In kind as match</a:t>
            </a:r>
          </a:p>
          <a:p>
            <a:pPr lvl="1"/>
            <a:r>
              <a:rPr lang="en-US" dirty="0" smtClean="0"/>
              <a:t>Only allowed for Capital operating and Operating</a:t>
            </a:r>
          </a:p>
          <a:p>
            <a:pPr lvl="1"/>
            <a:r>
              <a:rPr lang="en-US" dirty="0" smtClean="0"/>
              <a:t>Maximum allowable is 50% of local match</a:t>
            </a:r>
          </a:p>
          <a:p>
            <a:pPr lvl="1"/>
            <a:r>
              <a:rPr lang="en-US" dirty="0" smtClean="0"/>
              <a:t>Must have relevance to project being funded</a:t>
            </a:r>
            <a:endParaRPr lang="en-US" dirty="0"/>
          </a:p>
        </p:txBody>
      </p:sp>
    </p:spTree>
    <p:extLst>
      <p:ext uri="{BB962C8B-B14F-4D97-AF65-F5344CB8AC3E}">
        <p14:creationId xmlns:p14="http://schemas.microsoft.com/office/powerpoint/2010/main" val="3166027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9 – Alternate Match Ratios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DTR has established a standard match rate for federal and state funding</a:t>
            </a:r>
          </a:p>
          <a:p>
            <a:pPr lvl="1"/>
            <a:r>
              <a:rPr lang="en-US" dirty="0" smtClean="0"/>
              <a:t>Capital is 80:20</a:t>
            </a:r>
          </a:p>
          <a:p>
            <a:pPr lvl="1"/>
            <a:r>
              <a:rPr lang="en-US" dirty="0" smtClean="0"/>
              <a:t>Operating is 50:50</a:t>
            </a:r>
          </a:p>
          <a:p>
            <a:r>
              <a:rPr lang="en-US" dirty="0" smtClean="0"/>
              <a:t>There is a federal option to bring local match down due to amount of federal land in Colorado (reduction of tax base) – Colorado has chosen NOT to use this because of lack of funds</a:t>
            </a:r>
          </a:p>
          <a:p>
            <a:r>
              <a:rPr lang="en-US" dirty="0" smtClean="0"/>
              <a:t>Some boutique programs have different rates</a:t>
            </a:r>
          </a:p>
          <a:p>
            <a:pPr lvl="1"/>
            <a:endParaRPr lang="en-US" dirty="0"/>
          </a:p>
        </p:txBody>
      </p:sp>
    </p:spTree>
    <p:extLst>
      <p:ext uri="{BB962C8B-B14F-4D97-AF65-F5344CB8AC3E}">
        <p14:creationId xmlns:p14="http://schemas.microsoft.com/office/powerpoint/2010/main" val="420502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10 – Financial Management</a:t>
            </a:r>
            <a:endParaRPr lang="en-US" sz="3600" dirty="0"/>
          </a:p>
        </p:txBody>
      </p:sp>
      <p:sp>
        <p:nvSpPr>
          <p:cNvPr id="3" name="Content Placeholder 2"/>
          <p:cNvSpPr>
            <a:spLocks noGrp="1"/>
          </p:cNvSpPr>
          <p:nvPr>
            <p:ph idx="1"/>
          </p:nvPr>
        </p:nvSpPr>
        <p:spPr/>
        <p:txBody>
          <a:bodyPr>
            <a:normAutofit/>
          </a:bodyPr>
          <a:lstStyle/>
          <a:p>
            <a:r>
              <a:rPr lang="en-US" dirty="0" smtClean="0"/>
              <a:t>What makes a good financial management system?</a:t>
            </a:r>
          </a:p>
          <a:p>
            <a:r>
              <a:rPr lang="en-US" dirty="0" smtClean="0"/>
              <a:t>What does CDOT need from you?</a:t>
            </a:r>
          </a:p>
          <a:p>
            <a:pPr lvl="1"/>
            <a:r>
              <a:rPr lang="en-US" dirty="0" smtClean="0"/>
              <a:t>Timely submission of invoices</a:t>
            </a:r>
          </a:p>
          <a:p>
            <a:pPr lvl="1"/>
            <a:r>
              <a:rPr lang="en-US" b="1" u="sng" dirty="0" smtClean="0"/>
              <a:t>All </a:t>
            </a:r>
            <a:r>
              <a:rPr lang="en-US" dirty="0" smtClean="0"/>
              <a:t>required backup documentation</a:t>
            </a:r>
          </a:p>
          <a:p>
            <a:r>
              <a:rPr lang="en-US" dirty="0" smtClean="0"/>
              <a:t>We strive for reimbursement &lt;30 days</a:t>
            </a:r>
            <a:r>
              <a:rPr lang="en-US" dirty="0" smtClean="0">
                <a:solidFill>
                  <a:schemeClr val="accent2"/>
                </a:solidFill>
              </a:rPr>
              <a:t>*</a:t>
            </a:r>
          </a:p>
        </p:txBody>
      </p:sp>
      <p:sp>
        <p:nvSpPr>
          <p:cNvPr id="4" name="TextBox 3"/>
          <p:cNvSpPr txBox="1"/>
          <p:nvPr/>
        </p:nvSpPr>
        <p:spPr>
          <a:xfrm>
            <a:off x="3013588" y="5334000"/>
            <a:ext cx="6095999" cy="923330"/>
          </a:xfrm>
          <a:prstGeom prst="rect">
            <a:avLst/>
          </a:prstGeom>
          <a:noFill/>
        </p:spPr>
        <p:txBody>
          <a:bodyPr wrap="square" rtlCol="0">
            <a:spAutoFit/>
          </a:bodyPr>
          <a:lstStyle/>
          <a:p>
            <a:r>
              <a:rPr lang="en-US" dirty="0">
                <a:solidFill>
                  <a:schemeClr val="accent2"/>
                </a:solidFill>
              </a:rPr>
              <a:t>*30 days starts when you submit complete and accurate documentation.  If it is rejected, the time starts when you submit again</a:t>
            </a:r>
            <a:r>
              <a:rPr lang="en-US" dirty="0" smtClean="0">
                <a:solidFill>
                  <a:schemeClr val="accent2"/>
                </a:solidFill>
              </a:rPr>
              <a:t>!</a:t>
            </a:r>
            <a:endParaRPr lang="en-US" dirty="0">
              <a:solidFill>
                <a:schemeClr val="accent2"/>
              </a:solidFill>
            </a:endParaRPr>
          </a:p>
        </p:txBody>
      </p:sp>
    </p:spTree>
    <p:extLst>
      <p:ext uri="{BB962C8B-B14F-4D97-AF65-F5344CB8AC3E}">
        <p14:creationId xmlns:p14="http://schemas.microsoft.com/office/powerpoint/2010/main" val="319464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10 – Indirect Costs</a:t>
            </a:r>
            <a:endParaRPr lang="en-US" sz="3600" dirty="0"/>
          </a:p>
        </p:txBody>
      </p:sp>
      <p:sp>
        <p:nvSpPr>
          <p:cNvPr id="3" name="Content Placeholder 2"/>
          <p:cNvSpPr>
            <a:spLocks noGrp="1"/>
          </p:cNvSpPr>
          <p:nvPr>
            <p:ph idx="1"/>
          </p:nvPr>
        </p:nvSpPr>
        <p:spPr/>
        <p:txBody>
          <a:bodyPr/>
          <a:lstStyle/>
          <a:p>
            <a:r>
              <a:rPr lang="en-US" dirty="0" smtClean="0"/>
              <a:t>Allowable expense</a:t>
            </a:r>
          </a:p>
          <a:p>
            <a:r>
              <a:rPr lang="en-US" dirty="0" smtClean="0"/>
              <a:t>Must have approved indirect cost rate on file with CDOT prior to application</a:t>
            </a:r>
          </a:p>
          <a:p>
            <a:r>
              <a:rPr lang="en-US" dirty="0" smtClean="0"/>
              <a:t>Approval is annual from CDOT Audit Division</a:t>
            </a:r>
          </a:p>
          <a:p>
            <a:r>
              <a:rPr lang="en-US" dirty="0" smtClean="0"/>
              <a:t>Only allowable for Operating, Capital Operating, Planning</a:t>
            </a:r>
          </a:p>
          <a:p>
            <a:r>
              <a:rPr lang="en-US" dirty="0" smtClean="0"/>
              <a:t>Rate must be included in grant agreement</a:t>
            </a:r>
          </a:p>
          <a:p>
            <a:pPr lvl="1"/>
            <a:endParaRPr lang="en-US" dirty="0"/>
          </a:p>
        </p:txBody>
      </p:sp>
    </p:spTree>
    <p:extLst>
      <p:ext uri="{BB962C8B-B14F-4D97-AF65-F5344CB8AC3E}">
        <p14:creationId xmlns:p14="http://schemas.microsoft.com/office/powerpoint/2010/main" val="37381134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 – Capital Costs</a:t>
            </a:r>
            <a:endParaRPr lang="en-US" dirty="0"/>
          </a:p>
        </p:txBody>
      </p:sp>
      <p:sp>
        <p:nvSpPr>
          <p:cNvPr id="3" name="Content Placeholder 2"/>
          <p:cNvSpPr>
            <a:spLocks noGrp="1"/>
          </p:cNvSpPr>
          <p:nvPr>
            <p:ph idx="1"/>
          </p:nvPr>
        </p:nvSpPr>
        <p:spPr/>
        <p:txBody>
          <a:bodyPr>
            <a:normAutofit lnSpcReduction="10000"/>
          </a:bodyPr>
          <a:lstStyle/>
          <a:p>
            <a:r>
              <a:rPr lang="en-US" dirty="0" smtClean="0"/>
              <a:t>May only charge costs associated with the scoped asset</a:t>
            </a:r>
          </a:p>
          <a:p>
            <a:r>
              <a:rPr lang="en-US" dirty="0" smtClean="0"/>
              <a:t>If funds remain, you may be able to expend, if within scope</a:t>
            </a:r>
          </a:p>
          <a:p>
            <a:r>
              <a:rPr lang="en-US" dirty="0" smtClean="0"/>
              <a:t>Options &amp; add-ons may be allowed but only if not substantial and relevant to asset or service procured</a:t>
            </a:r>
          </a:p>
          <a:p>
            <a:r>
              <a:rPr lang="en-US" dirty="0" smtClean="0"/>
              <a:t>Must be approved, may not extend life of grant agreement</a:t>
            </a:r>
            <a:endParaRPr lang="en-US" dirty="0"/>
          </a:p>
        </p:txBody>
      </p:sp>
    </p:spTree>
    <p:extLst>
      <p:ext uri="{BB962C8B-B14F-4D97-AF65-F5344CB8AC3E}">
        <p14:creationId xmlns:p14="http://schemas.microsoft.com/office/powerpoint/2010/main" val="3889752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 – Operating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Eligible expenses are associated directly with the operations being funded</a:t>
            </a:r>
          </a:p>
          <a:p>
            <a:pPr lvl="1"/>
            <a:r>
              <a:rPr lang="en-US" dirty="0" smtClean="0"/>
              <a:t>Vehicle expenses, i.e. fuel, maintenance, parts, driver or mechanic wages, contracted services</a:t>
            </a:r>
          </a:p>
          <a:p>
            <a:r>
              <a:rPr lang="en-US" dirty="0" smtClean="0"/>
              <a:t>Administrative costs may be charged to operations @ 50:50 or under separate program</a:t>
            </a:r>
          </a:p>
          <a:p>
            <a:pPr lvl="1"/>
            <a:r>
              <a:rPr lang="en-US" dirty="0" smtClean="0"/>
              <a:t>Rents, management salaries, support services such as HR or Finance, etc.</a:t>
            </a:r>
          </a:p>
          <a:p>
            <a:pPr lvl="1"/>
            <a:r>
              <a:rPr lang="en-US" dirty="0" smtClean="0"/>
              <a:t>Often these are part of an indirect cost rate</a:t>
            </a:r>
            <a:endParaRPr lang="en-US" dirty="0"/>
          </a:p>
        </p:txBody>
      </p:sp>
    </p:spTree>
    <p:extLst>
      <p:ext uri="{BB962C8B-B14F-4D97-AF65-F5344CB8AC3E}">
        <p14:creationId xmlns:p14="http://schemas.microsoft.com/office/powerpoint/2010/main" val="1642360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10 - Reimbursement</a:t>
            </a:r>
            <a:endParaRPr lang="en-US" dirty="0"/>
          </a:p>
        </p:txBody>
      </p:sp>
      <p:sp>
        <p:nvSpPr>
          <p:cNvPr id="3" name="Content Placeholder 2"/>
          <p:cNvSpPr>
            <a:spLocks noGrp="1"/>
          </p:cNvSpPr>
          <p:nvPr>
            <p:ph idx="1"/>
          </p:nvPr>
        </p:nvSpPr>
        <p:spPr/>
        <p:txBody>
          <a:bodyPr>
            <a:normAutofit lnSpcReduction="10000"/>
          </a:bodyPr>
          <a:lstStyle/>
          <a:p>
            <a:r>
              <a:rPr lang="en-US" dirty="0" smtClean="0"/>
              <a:t>CDOT currently operates on a reimbursement basis</a:t>
            </a:r>
          </a:p>
          <a:p>
            <a:r>
              <a:rPr lang="en-US" dirty="0" smtClean="0"/>
              <a:t>All costs you are seeking reimbursement for must have documented payments</a:t>
            </a:r>
          </a:p>
          <a:p>
            <a:r>
              <a:rPr lang="en-US" dirty="0" smtClean="0"/>
              <a:t>Please be timely, we are tracking to expectation (</a:t>
            </a:r>
            <a:r>
              <a:rPr lang="en-US" dirty="0" err="1" smtClean="0"/>
              <a:t>i.e</a:t>
            </a:r>
            <a:r>
              <a:rPr lang="en-US" dirty="0" smtClean="0"/>
              <a:t>, we should see 6 reimbursement requests by September 1)</a:t>
            </a:r>
          </a:p>
          <a:p>
            <a:r>
              <a:rPr lang="en-US" dirty="0" smtClean="0"/>
              <a:t>All reimbursements go through COTRAMS for easier approval and tracking</a:t>
            </a:r>
            <a:endParaRPr lang="en-US" dirty="0"/>
          </a:p>
        </p:txBody>
      </p:sp>
    </p:spTree>
    <p:extLst>
      <p:ext uri="{BB962C8B-B14F-4D97-AF65-F5344CB8AC3E}">
        <p14:creationId xmlns:p14="http://schemas.microsoft.com/office/powerpoint/2010/main" val="1106723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We Write It?</a:t>
            </a:r>
            <a:endParaRPr lang="en-US" dirty="0"/>
          </a:p>
        </p:txBody>
      </p:sp>
      <p:sp>
        <p:nvSpPr>
          <p:cNvPr id="3" name="Content Placeholder 2"/>
          <p:cNvSpPr>
            <a:spLocks noGrp="1"/>
          </p:cNvSpPr>
          <p:nvPr>
            <p:ph idx="1"/>
          </p:nvPr>
        </p:nvSpPr>
        <p:spPr/>
        <p:txBody>
          <a:bodyPr/>
          <a:lstStyle/>
          <a:p>
            <a:r>
              <a:rPr lang="en-US" dirty="0" smtClean="0"/>
              <a:t>Part of a documentation “trifecta”:</a:t>
            </a:r>
          </a:p>
          <a:p>
            <a:pPr lvl="1"/>
            <a:r>
              <a:rPr lang="en-US" dirty="0" smtClean="0"/>
              <a:t>State Management Plan (SMP)</a:t>
            </a:r>
          </a:p>
          <a:p>
            <a:pPr lvl="1"/>
            <a:r>
              <a:rPr lang="en-US" dirty="0" smtClean="0"/>
              <a:t>Grant Partner Manual (GPM)</a:t>
            </a:r>
          </a:p>
          <a:p>
            <a:pPr lvl="1"/>
            <a:r>
              <a:rPr lang="en-US" dirty="0" smtClean="0"/>
              <a:t>Standard Operating Protocols (SOP)</a:t>
            </a:r>
          </a:p>
          <a:p>
            <a:r>
              <a:rPr lang="en-US" dirty="0" smtClean="0"/>
              <a:t>Designed to supplement one another</a:t>
            </a:r>
          </a:p>
          <a:p>
            <a:r>
              <a:rPr lang="en-US" dirty="0" smtClean="0"/>
              <a:t>Each targets a specific audience:</a:t>
            </a:r>
          </a:p>
          <a:p>
            <a:pPr lvl="1"/>
            <a:r>
              <a:rPr lang="en-US" dirty="0" smtClean="0"/>
              <a:t>Everyone – Grant Partners – DTR Staff</a:t>
            </a:r>
          </a:p>
          <a:p>
            <a:endParaRPr lang="en-US" dirty="0"/>
          </a:p>
        </p:txBody>
      </p:sp>
      <p:pic>
        <p:nvPicPr>
          <p:cNvPr id="4" name="Picture 3"/>
          <p:cNvPicPr>
            <a:picLocks noChangeAspect="1"/>
          </p:cNvPicPr>
          <p:nvPr/>
        </p:nvPicPr>
        <p:blipFill>
          <a:blip r:embed="rId2"/>
          <a:stretch>
            <a:fillRect/>
          </a:stretch>
        </p:blipFill>
        <p:spPr>
          <a:xfrm>
            <a:off x="7010400" y="2087562"/>
            <a:ext cx="1838325" cy="1838325"/>
          </a:xfrm>
          <a:prstGeom prst="rect">
            <a:avLst/>
          </a:prstGeom>
        </p:spPr>
      </p:pic>
    </p:spTree>
    <p:extLst>
      <p:ext uri="{BB962C8B-B14F-4D97-AF65-F5344CB8AC3E}">
        <p14:creationId xmlns:p14="http://schemas.microsoft.com/office/powerpoint/2010/main" val="1175856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Chapter 10 – Financial Reviews</a:t>
            </a:r>
            <a:endParaRPr lang="en-US" dirty="0"/>
          </a:p>
        </p:txBody>
      </p:sp>
      <p:sp>
        <p:nvSpPr>
          <p:cNvPr id="3" name="Content Placeholder 2"/>
          <p:cNvSpPr>
            <a:spLocks noGrp="1"/>
          </p:cNvSpPr>
          <p:nvPr>
            <p:ph idx="1"/>
          </p:nvPr>
        </p:nvSpPr>
        <p:spPr/>
        <p:txBody>
          <a:bodyPr>
            <a:normAutofit lnSpcReduction="10000"/>
          </a:bodyPr>
          <a:lstStyle/>
          <a:p>
            <a:r>
              <a:rPr lang="en-US" dirty="0" smtClean="0"/>
              <a:t>One of the optional program reviews</a:t>
            </a:r>
          </a:p>
          <a:p>
            <a:r>
              <a:rPr lang="en-US" dirty="0" smtClean="0"/>
              <a:t>Also part of the application vetting processes</a:t>
            </a:r>
          </a:p>
          <a:p>
            <a:r>
              <a:rPr lang="en-US" dirty="0" smtClean="0"/>
              <a:t>We need to see/understand your financial management systems</a:t>
            </a:r>
          </a:p>
          <a:p>
            <a:pPr lvl="1"/>
            <a:r>
              <a:rPr lang="en-US" dirty="0" smtClean="0"/>
              <a:t>Minimally part of the triennial agency review</a:t>
            </a:r>
          </a:p>
          <a:p>
            <a:r>
              <a:rPr lang="en-US" dirty="0" smtClean="0"/>
              <a:t>Part of the required risk assessment process</a:t>
            </a:r>
          </a:p>
          <a:p>
            <a:r>
              <a:rPr lang="en-US" dirty="0" smtClean="0"/>
              <a:t>Performed by finance professionals</a:t>
            </a:r>
            <a:endParaRPr lang="en-US" dirty="0"/>
          </a:p>
        </p:txBody>
      </p:sp>
    </p:spTree>
    <p:extLst>
      <p:ext uri="{BB962C8B-B14F-4D97-AF65-F5344CB8AC3E}">
        <p14:creationId xmlns:p14="http://schemas.microsoft.com/office/powerpoint/2010/main" val="3319450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10 – Agreement Modifications</a:t>
            </a:r>
            <a:endParaRPr lang="en-US" sz="3600" dirty="0"/>
          </a:p>
        </p:txBody>
      </p:sp>
      <p:sp>
        <p:nvSpPr>
          <p:cNvPr id="3" name="Content Placeholder 2"/>
          <p:cNvSpPr>
            <a:spLocks noGrp="1"/>
          </p:cNvSpPr>
          <p:nvPr>
            <p:ph idx="1"/>
          </p:nvPr>
        </p:nvSpPr>
        <p:spPr/>
        <p:txBody>
          <a:bodyPr/>
          <a:lstStyle/>
          <a:p>
            <a:r>
              <a:rPr lang="en-US" dirty="0" smtClean="0"/>
              <a:t>The grant agreement is the legal/formal document controlling the project</a:t>
            </a:r>
          </a:p>
          <a:p>
            <a:r>
              <a:rPr lang="en-US" dirty="0" smtClean="0"/>
              <a:t>Modifications may occur:</a:t>
            </a:r>
          </a:p>
          <a:p>
            <a:pPr lvl="1"/>
            <a:r>
              <a:rPr lang="en-US" dirty="0" smtClean="0"/>
              <a:t>Grant agreement needs to be extended</a:t>
            </a:r>
          </a:p>
          <a:p>
            <a:pPr lvl="1"/>
            <a:r>
              <a:rPr lang="en-US" dirty="0" smtClean="0"/>
              <a:t>Substantive change to scope</a:t>
            </a:r>
          </a:p>
          <a:p>
            <a:r>
              <a:rPr lang="en-US" dirty="0" smtClean="0"/>
              <a:t>Modification should be rare</a:t>
            </a:r>
          </a:p>
          <a:p>
            <a:r>
              <a:rPr lang="en-US" dirty="0" smtClean="0"/>
              <a:t>Check your grant agreement </a:t>
            </a:r>
            <a:r>
              <a:rPr lang="en-US" b="1" u="sng" dirty="0" smtClean="0">
                <a:solidFill>
                  <a:schemeClr val="accent3"/>
                </a:solidFill>
              </a:rPr>
              <a:t>BEFORE</a:t>
            </a:r>
            <a:r>
              <a:rPr lang="en-US" dirty="0" smtClean="0"/>
              <a:t> signing, the scope can be changed then</a:t>
            </a:r>
            <a:endParaRPr lang="en-US" dirty="0"/>
          </a:p>
        </p:txBody>
      </p:sp>
    </p:spTree>
    <p:extLst>
      <p:ext uri="{BB962C8B-B14F-4D97-AF65-F5344CB8AC3E}">
        <p14:creationId xmlns:p14="http://schemas.microsoft.com/office/powerpoint/2010/main" val="3050174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 – Grant Closeout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Just because you ran out of money in the grant/ finished the project does not mean we are done</a:t>
            </a:r>
          </a:p>
          <a:p>
            <a:r>
              <a:rPr lang="en-US" dirty="0" smtClean="0"/>
              <a:t>Grant closeout is the final stage</a:t>
            </a:r>
          </a:p>
          <a:p>
            <a:r>
              <a:rPr lang="en-US" dirty="0" smtClean="0"/>
              <a:t>Once you have received reimbursement for your final invoice, a Grant Closeout/Liquidation (GCL) form should be completed</a:t>
            </a:r>
          </a:p>
          <a:p>
            <a:r>
              <a:rPr lang="en-US" dirty="0" smtClean="0"/>
              <a:t>This closes the grant agreement, releases any remaining funds, and closes out the associated purchase order</a:t>
            </a:r>
          </a:p>
          <a:p>
            <a:r>
              <a:rPr lang="en-US" dirty="0" smtClean="0"/>
              <a:t>There may be a final report required (Program based)</a:t>
            </a:r>
          </a:p>
        </p:txBody>
      </p:sp>
    </p:spTree>
    <p:extLst>
      <p:ext uri="{BB962C8B-B14F-4D97-AF65-F5344CB8AC3E}">
        <p14:creationId xmlns:p14="http://schemas.microsoft.com/office/powerpoint/2010/main" val="3292025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11 – Program Management</a:t>
            </a:r>
            <a:endParaRPr lang="en-US" sz="3600" dirty="0"/>
          </a:p>
        </p:txBody>
      </p:sp>
      <p:sp>
        <p:nvSpPr>
          <p:cNvPr id="3" name="Content Placeholder 2"/>
          <p:cNvSpPr>
            <a:spLocks noGrp="1"/>
          </p:cNvSpPr>
          <p:nvPr>
            <p:ph idx="1"/>
          </p:nvPr>
        </p:nvSpPr>
        <p:spPr/>
        <p:txBody>
          <a:bodyPr/>
          <a:lstStyle/>
          <a:p>
            <a:r>
              <a:rPr lang="en-US" dirty="0" smtClean="0"/>
              <a:t>Program management refers to the general requirements for accepting state or federal funding from CDOT</a:t>
            </a:r>
          </a:p>
          <a:p>
            <a:r>
              <a:rPr lang="en-US" dirty="0" smtClean="0"/>
              <a:t>Includes several compliance requirements</a:t>
            </a:r>
          </a:p>
          <a:p>
            <a:r>
              <a:rPr lang="en-US" dirty="0" smtClean="0"/>
              <a:t>These are essential for a good relationship</a:t>
            </a:r>
            <a:endParaRPr lang="en-US" dirty="0"/>
          </a:p>
        </p:txBody>
      </p:sp>
      <p:pic>
        <p:nvPicPr>
          <p:cNvPr id="5" name="Picture 4"/>
          <p:cNvPicPr>
            <a:picLocks noChangeAspect="1"/>
          </p:cNvPicPr>
          <p:nvPr/>
        </p:nvPicPr>
        <p:blipFill>
          <a:blip r:embed="rId2"/>
          <a:stretch>
            <a:fillRect/>
          </a:stretch>
        </p:blipFill>
        <p:spPr>
          <a:xfrm>
            <a:off x="2843212" y="4800600"/>
            <a:ext cx="3457575" cy="1648717"/>
          </a:xfrm>
          <a:prstGeom prst="rect">
            <a:avLst/>
          </a:prstGeom>
        </p:spPr>
      </p:pic>
    </p:spTree>
    <p:extLst>
      <p:ext uri="{BB962C8B-B14F-4D97-AF65-F5344CB8AC3E}">
        <p14:creationId xmlns:p14="http://schemas.microsoft.com/office/powerpoint/2010/main" val="2494983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11 – Required Certifications</a:t>
            </a:r>
            <a:endParaRPr lang="en-US" sz="3600" dirty="0"/>
          </a:p>
        </p:txBody>
      </p:sp>
      <p:sp>
        <p:nvSpPr>
          <p:cNvPr id="3" name="Content Placeholder 2"/>
          <p:cNvSpPr>
            <a:spLocks noGrp="1"/>
          </p:cNvSpPr>
          <p:nvPr>
            <p:ph idx="1"/>
          </p:nvPr>
        </p:nvSpPr>
        <p:spPr/>
        <p:txBody>
          <a:bodyPr/>
          <a:lstStyle/>
          <a:p>
            <a:r>
              <a:rPr lang="en-US" dirty="0" smtClean="0"/>
              <a:t>Annual FTA Certifications &amp; Assurances</a:t>
            </a:r>
          </a:p>
          <a:p>
            <a:pPr lvl="1"/>
            <a:r>
              <a:rPr lang="en-US" dirty="0" smtClean="0"/>
              <a:t>These change every year, may be minor but still require some attention</a:t>
            </a:r>
          </a:p>
          <a:p>
            <a:pPr lvl="1"/>
            <a:r>
              <a:rPr lang="en-US" dirty="0" smtClean="0"/>
              <a:t>Required of all agencies receiving </a:t>
            </a:r>
            <a:r>
              <a:rPr lang="en-US" b="1" u="sng" dirty="0" smtClean="0"/>
              <a:t>ANY</a:t>
            </a:r>
            <a:r>
              <a:rPr lang="en-US" dirty="0" smtClean="0"/>
              <a:t> FTA funds (Includes 5339, 5312, etc.)</a:t>
            </a:r>
          </a:p>
          <a:p>
            <a:pPr lvl="1"/>
            <a:r>
              <a:rPr lang="en-US" dirty="0" smtClean="0"/>
              <a:t>Core elements are required of everyone</a:t>
            </a:r>
          </a:p>
          <a:p>
            <a:pPr lvl="1"/>
            <a:r>
              <a:rPr lang="en-US" dirty="0" smtClean="0"/>
              <a:t>Specifics only apply if you receive that funding </a:t>
            </a:r>
          </a:p>
          <a:p>
            <a:pPr lvl="2"/>
            <a:r>
              <a:rPr lang="en-US" dirty="0" smtClean="0"/>
              <a:t>i.e. category 15 (2016) only for recipients of 5310 funding, category 17 only for Tribes, etc.</a:t>
            </a:r>
            <a:endParaRPr lang="en-US" dirty="0"/>
          </a:p>
        </p:txBody>
      </p:sp>
    </p:spTree>
    <p:extLst>
      <p:ext uri="{BB962C8B-B14F-4D97-AF65-F5344CB8AC3E}">
        <p14:creationId xmlns:p14="http://schemas.microsoft.com/office/powerpoint/2010/main" val="2939142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 – DTR Certifications</a:t>
            </a:r>
            <a:endParaRPr lang="en-US" dirty="0"/>
          </a:p>
        </p:txBody>
      </p:sp>
      <p:sp>
        <p:nvSpPr>
          <p:cNvPr id="3" name="Content Placeholder 2"/>
          <p:cNvSpPr>
            <a:spLocks noGrp="1"/>
          </p:cNvSpPr>
          <p:nvPr>
            <p:ph idx="1"/>
          </p:nvPr>
        </p:nvSpPr>
        <p:spPr/>
        <p:txBody>
          <a:bodyPr/>
          <a:lstStyle/>
          <a:p>
            <a:r>
              <a:rPr lang="en-US" dirty="0" smtClean="0"/>
              <a:t>DTR responsible for managing eligibility and other compliance issues</a:t>
            </a:r>
          </a:p>
          <a:p>
            <a:r>
              <a:rPr lang="en-US" dirty="0" smtClean="0"/>
              <a:t>We ask for certifications to maintain on file</a:t>
            </a:r>
          </a:p>
          <a:p>
            <a:pPr lvl="1"/>
            <a:r>
              <a:rPr lang="en-US" dirty="0" smtClean="0"/>
              <a:t>5310 Certification – Verify type of eligibility</a:t>
            </a:r>
          </a:p>
          <a:p>
            <a:pPr lvl="1"/>
            <a:r>
              <a:rPr lang="en-US" dirty="0" smtClean="0"/>
              <a:t>School bus and Charter bus certifications</a:t>
            </a:r>
          </a:p>
          <a:p>
            <a:pPr lvl="1"/>
            <a:r>
              <a:rPr lang="en-US" dirty="0" smtClean="0"/>
              <a:t>5311 annual Labor certification</a:t>
            </a:r>
            <a:endParaRPr lang="en-US" dirty="0"/>
          </a:p>
        </p:txBody>
      </p:sp>
      <p:pic>
        <p:nvPicPr>
          <p:cNvPr id="4" name="Picture 3"/>
          <p:cNvPicPr>
            <a:picLocks noChangeAspect="1"/>
          </p:cNvPicPr>
          <p:nvPr/>
        </p:nvPicPr>
        <p:blipFill>
          <a:blip r:embed="rId2"/>
          <a:stretch>
            <a:fillRect/>
          </a:stretch>
        </p:blipFill>
        <p:spPr>
          <a:xfrm>
            <a:off x="685800" y="5257800"/>
            <a:ext cx="3228975" cy="1255713"/>
          </a:xfrm>
          <a:prstGeom prst="rect">
            <a:avLst/>
          </a:prstGeom>
        </p:spPr>
      </p:pic>
    </p:spTree>
    <p:extLst>
      <p:ext uri="{BB962C8B-B14F-4D97-AF65-F5344CB8AC3E}">
        <p14:creationId xmlns:p14="http://schemas.microsoft.com/office/powerpoint/2010/main" val="28507780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11 – Compliance Documents</a:t>
            </a:r>
            <a:endParaRPr lang="en-US" sz="3600" dirty="0"/>
          </a:p>
        </p:txBody>
      </p:sp>
      <p:sp>
        <p:nvSpPr>
          <p:cNvPr id="3" name="Content Placeholder 2"/>
          <p:cNvSpPr>
            <a:spLocks noGrp="1"/>
          </p:cNvSpPr>
          <p:nvPr>
            <p:ph idx="1"/>
          </p:nvPr>
        </p:nvSpPr>
        <p:spPr/>
        <p:txBody>
          <a:bodyPr>
            <a:normAutofit fontScale="62500" lnSpcReduction="20000"/>
          </a:bodyPr>
          <a:lstStyle/>
          <a:p>
            <a:r>
              <a:rPr lang="en-US" dirty="0" smtClean="0"/>
              <a:t>This year was the 1</a:t>
            </a:r>
            <a:r>
              <a:rPr lang="en-US" baseline="30000" dirty="0" smtClean="0"/>
              <a:t>st</a:t>
            </a:r>
            <a:r>
              <a:rPr lang="en-US" dirty="0" smtClean="0"/>
              <a:t> for collecting, needed everything which made this tough</a:t>
            </a:r>
          </a:p>
          <a:p>
            <a:pPr lvl="1"/>
            <a:r>
              <a:rPr lang="en-US" dirty="0"/>
              <a:t>Title VI plan – Federal recipients only (CRBRC has created triennial schedule)</a:t>
            </a:r>
          </a:p>
          <a:p>
            <a:pPr lvl="1"/>
            <a:r>
              <a:rPr lang="en-US" dirty="0" smtClean="0"/>
              <a:t>Limited </a:t>
            </a:r>
            <a:r>
              <a:rPr lang="en-US" dirty="0"/>
              <a:t>English Proficiency (LEP) Plan – part of the Title VI plan</a:t>
            </a:r>
          </a:p>
          <a:p>
            <a:pPr lvl="1"/>
            <a:r>
              <a:rPr lang="en-US" dirty="0" smtClean="0"/>
              <a:t>ADA </a:t>
            </a:r>
            <a:r>
              <a:rPr lang="en-US" dirty="0" smtClean="0"/>
              <a:t>Service plan (Fixed route)</a:t>
            </a:r>
          </a:p>
          <a:p>
            <a:pPr lvl="1"/>
            <a:r>
              <a:rPr lang="en-US" dirty="0" smtClean="0"/>
              <a:t>Drug &amp; Alcohol Policy – 5311/5339 Recipients</a:t>
            </a:r>
          </a:p>
          <a:p>
            <a:pPr lvl="1"/>
            <a:r>
              <a:rPr lang="en-US" dirty="0" smtClean="0"/>
              <a:t>Procurement Policy</a:t>
            </a:r>
          </a:p>
          <a:p>
            <a:pPr lvl="1"/>
            <a:r>
              <a:rPr lang="en-US" dirty="0" smtClean="0"/>
              <a:t>Fleet Maintenance Policy</a:t>
            </a:r>
          </a:p>
          <a:p>
            <a:pPr lvl="1"/>
            <a:r>
              <a:rPr lang="en-US" dirty="0" smtClean="0"/>
              <a:t>Asset Management/Safety &amp; Security Plan (When adopted)</a:t>
            </a:r>
          </a:p>
          <a:p>
            <a:pPr lvl="1"/>
            <a:r>
              <a:rPr lang="en-US" dirty="0" smtClean="0"/>
              <a:t>LLL Lobbying disclosure – initial on file, only new when modified substantively</a:t>
            </a:r>
          </a:p>
          <a:p>
            <a:pPr lvl="1"/>
            <a:r>
              <a:rPr lang="en-US" dirty="0"/>
              <a:t>DBE Plan – not reviewed by CDOT; only for direct recipients who meet thresholds</a:t>
            </a:r>
          </a:p>
          <a:p>
            <a:pPr lvl="1"/>
            <a:r>
              <a:rPr lang="en-US" dirty="0" smtClean="0"/>
              <a:t>EEO </a:t>
            </a:r>
            <a:r>
              <a:rPr lang="en-US" dirty="0"/>
              <a:t>Plan – federal recipients; only if threshold met 1 million + 50+ transit </a:t>
            </a:r>
            <a:r>
              <a:rPr lang="en-US" dirty="0" smtClean="0"/>
              <a:t>employees</a:t>
            </a:r>
            <a:r>
              <a:rPr lang="en-US" dirty="0"/>
              <a:t/>
            </a:r>
            <a:br>
              <a:rPr lang="en-US" dirty="0"/>
            </a:br>
            <a:endParaRPr lang="en-US" dirty="0"/>
          </a:p>
        </p:txBody>
      </p:sp>
    </p:spTree>
    <p:extLst>
      <p:ext uri="{BB962C8B-B14F-4D97-AF65-F5344CB8AC3E}">
        <p14:creationId xmlns:p14="http://schemas.microsoft.com/office/powerpoint/2010/main" val="912173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 – Why?</a:t>
            </a:r>
            <a:endParaRPr lang="en-US" dirty="0"/>
          </a:p>
        </p:txBody>
      </p:sp>
      <p:sp>
        <p:nvSpPr>
          <p:cNvPr id="3" name="Content Placeholder 2"/>
          <p:cNvSpPr>
            <a:spLocks noGrp="1"/>
          </p:cNvSpPr>
          <p:nvPr>
            <p:ph idx="1"/>
          </p:nvPr>
        </p:nvSpPr>
        <p:spPr/>
        <p:txBody>
          <a:bodyPr>
            <a:normAutofit lnSpcReduction="10000"/>
          </a:bodyPr>
          <a:lstStyle/>
          <a:p>
            <a:r>
              <a:rPr lang="en-US" dirty="0" smtClean="0"/>
              <a:t>We maintain these documents on file to:</a:t>
            </a:r>
          </a:p>
          <a:p>
            <a:pPr lvl="1"/>
            <a:r>
              <a:rPr lang="en-US" dirty="0" smtClean="0"/>
              <a:t>Ensure you are in compliance with FTA and State regulations and requirements</a:t>
            </a:r>
          </a:p>
          <a:p>
            <a:pPr lvl="1"/>
            <a:r>
              <a:rPr lang="en-US" dirty="0" smtClean="0"/>
              <a:t>Don’t have to supply these documents ad hoc, we can check up without having you do all the work</a:t>
            </a:r>
          </a:p>
          <a:p>
            <a:r>
              <a:rPr lang="en-US" dirty="0" smtClean="0"/>
              <a:t>Templates for some elements are available</a:t>
            </a:r>
          </a:p>
          <a:p>
            <a:r>
              <a:rPr lang="en-US" dirty="0" smtClean="0"/>
              <a:t>Manual does provide guidance</a:t>
            </a:r>
            <a:endParaRPr lang="en-US" dirty="0"/>
          </a:p>
        </p:txBody>
      </p:sp>
    </p:spTree>
    <p:extLst>
      <p:ext uri="{BB962C8B-B14F-4D97-AF65-F5344CB8AC3E}">
        <p14:creationId xmlns:p14="http://schemas.microsoft.com/office/powerpoint/2010/main" val="1719840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11 - Reporting</a:t>
            </a:r>
            <a:endParaRPr lang="en-US" dirty="0"/>
          </a:p>
        </p:txBody>
      </p:sp>
      <p:sp>
        <p:nvSpPr>
          <p:cNvPr id="3" name="Content Placeholder 2"/>
          <p:cNvSpPr>
            <a:spLocks noGrp="1"/>
          </p:cNvSpPr>
          <p:nvPr>
            <p:ph idx="1"/>
          </p:nvPr>
        </p:nvSpPr>
        <p:spPr/>
        <p:txBody>
          <a:bodyPr>
            <a:normAutofit fontScale="92500"/>
          </a:bodyPr>
          <a:lstStyle/>
          <a:p>
            <a:r>
              <a:rPr lang="en-US" dirty="0" smtClean="0"/>
              <a:t>What reports are you responsible for?</a:t>
            </a:r>
          </a:p>
          <a:p>
            <a:pPr lvl="1"/>
            <a:r>
              <a:rPr lang="en-US" dirty="0" smtClean="0"/>
              <a:t>Monthly: Monthly Operating Report (To Grants Unit Manager)</a:t>
            </a:r>
          </a:p>
          <a:p>
            <a:pPr lvl="1"/>
            <a:r>
              <a:rPr lang="en-US" dirty="0" smtClean="0"/>
              <a:t>Quarterly: Updates for construction; remaining 5309, 5316, and 5317; charter service report; narrative report for 5310 (and remaining 5316 &amp; 5317)</a:t>
            </a:r>
          </a:p>
          <a:p>
            <a:pPr lvl="1"/>
            <a:r>
              <a:rPr lang="en-US" dirty="0" smtClean="0"/>
              <a:t>Semiannual: DBE report</a:t>
            </a:r>
          </a:p>
          <a:p>
            <a:pPr lvl="1"/>
            <a:r>
              <a:rPr lang="en-US" dirty="0" smtClean="0"/>
              <a:t>Annual: NTD, DAMIS (both 5311); for FTA funded facility – status, condition, &amp; affirmation of use</a:t>
            </a:r>
          </a:p>
        </p:txBody>
      </p:sp>
    </p:spTree>
    <p:extLst>
      <p:ext uri="{BB962C8B-B14F-4D97-AF65-F5344CB8AC3E}">
        <p14:creationId xmlns:p14="http://schemas.microsoft.com/office/powerpoint/2010/main" val="42281904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11 – Internal Civil Rights</a:t>
            </a:r>
            <a:endParaRPr lang="en-US" dirty="0"/>
          </a:p>
        </p:txBody>
      </p:sp>
      <p:sp>
        <p:nvSpPr>
          <p:cNvPr id="3" name="Content Placeholder 2"/>
          <p:cNvSpPr>
            <a:spLocks noGrp="1"/>
          </p:cNvSpPr>
          <p:nvPr>
            <p:ph idx="1"/>
          </p:nvPr>
        </p:nvSpPr>
        <p:spPr/>
        <p:txBody>
          <a:bodyPr>
            <a:normAutofit/>
          </a:bodyPr>
          <a:lstStyle/>
          <a:p>
            <a:r>
              <a:rPr lang="en-US" dirty="0" smtClean="0"/>
              <a:t>Responsible for employment practices</a:t>
            </a:r>
          </a:p>
          <a:p>
            <a:pPr lvl="1"/>
            <a:r>
              <a:rPr lang="en-US" dirty="0" smtClean="0"/>
              <a:t>EEO</a:t>
            </a:r>
          </a:p>
          <a:p>
            <a:pPr lvl="1"/>
            <a:r>
              <a:rPr lang="en-US" dirty="0" smtClean="0"/>
              <a:t>ADA (Specific for employment)</a:t>
            </a:r>
          </a:p>
          <a:p>
            <a:pPr lvl="1"/>
            <a:r>
              <a:rPr lang="en-US" dirty="0" smtClean="0"/>
              <a:t>Fair Labor Standards</a:t>
            </a:r>
          </a:p>
          <a:p>
            <a:pPr lvl="1"/>
            <a:r>
              <a:rPr lang="en-US" dirty="0" smtClean="0"/>
              <a:t>Complaints</a:t>
            </a:r>
          </a:p>
          <a:p>
            <a:pPr lvl="1"/>
            <a:r>
              <a:rPr lang="en-US" dirty="0" smtClean="0"/>
              <a:t>Confidentiality</a:t>
            </a:r>
          </a:p>
          <a:p>
            <a:pPr lvl="1"/>
            <a:r>
              <a:rPr lang="en-US" dirty="0" smtClean="0"/>
              <a:t>Public Access</a:t>
            </a:r>
          </a:p>
          <a:p>
            <a:pPr lvl="1"/>
            <a:r>
              <a:rPr lang="en-US" dirty="0" smtClean="0"/>
              <a:t>Title VII</a:t>
            </a:r>
            <a:endParaRPr lang="en-US" dirty="0"/>
          </a:p>
        </p:txBody>
      </p:sp>
      <p:pic>
        <p:nvPicPr>
          <p:cNvPr id="4" name="Picture 3"/>
          <p:cNvPicPr>
            <a:picLocks noChangeAspect="1"/>
          </p:cNvPicPr>
          <p:nvPr/>
        </p:nvPicPr>
        <p:blipFill>
          <a:blip r:embed="rId2"/>
          <a:stretch>
            <a:fillRect/>
          </a:stretch>
        </p:blipFill>
        <p:spPr>
          <a:xfrm>
            <a:off x="4876800" y="3962400"/>
            <a:ext cx="3238500" cy="2428875"/>
          </a:xfrm>
          <a:prstGeom prst="rect">
            <a:avLst/>
          </a:prstGeom>
        </p:spPr>
      </p:pic>
    </p:spTree>
    <p:extLst>
      <p:ext uri="{BB962C8B-B14F-4D97-AF65-F5344CB8AC3E}">
        <p14:creationId xmlns:p14="http://schemas.microsoft.com/office/powerpoint/2010/main" val="1022954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Guide to Everything</a:t>
            </a:r>
            <a:r>
              <a:rPr lang="en-US" dirty="0" smtClean="0">
                <a:solidFill>
                  <a:schemeClr val="accent2"/>
                </a:solidFill>
              </a:rPr>
              <a:t>*</a:t>
            </a:r>
            <a:endParaRPr lang="en-US" dirty="0">
              <a:solidFill>
                <a:schemeClr val="accent2"/>
              </a:solidFill>
            </a:endParaRPr>
          </a:p>
        </p:txBody>
      </p:sp>
      <p:sp>
        <p:nvSpPr>
          <p:cNvPr id="3" name="Content Placeholder 2"/>
          <p:cNvSpPr>
            <a:spLocks noGrp="1"/>
          </p:cNvSpPr>
          <p:nvPr>
            <p:ph idx="1"/>
          </p:nvPr>
        </p:nvSpPr>
        <p:spPr/>
        <p:txBody>
          <a:bodyPr/>
          <a:lstStyle/>
          <a:p>
            <a:endParaRPr lang="en-US" dirty="0" smtClean="0"/>
          </a:p>
          <a:p>
            <a:r>
              <a:rPr lang="en-US" dirty="0" smtClean="0"/>
              <a:t>Designed specifically for grant partners</a:t>
            </a:r>
          </a:p>
          <a:p>
            <a:r>
              <a:rPr lang="en-US" dirty="0" smtClean="0"/>
              <a:t>Includes information on as much as we can about your relationship with CDOT</a:t>
            </a:r>
          </a:p>
          <a:p>
            <a:r>
              <a:rPr lang="en-US" dirty="0" smtClean="0"/>
              <a:t>Matched chapters across all three document sets</a:t>
            </a:r>
            <a:endParaRPr lang="en-US" dirty="0"/>
          </a:p>
        </p:txBody>
      </p:sp>
      <p:sp>
        <p:nvSpPr>
          <p:cNvPr id="4" name="TextBox 3"/>
          <p:cNvSpPr txBox="1"/>
          <p:nvPr/>
        </p:nvSpPr>
        <p:spPr>
          <a:xfrm>
            <a:off x="5334000" y="2209800"/>
            <a:ext cx="3685624" cy="369332"/>
          </a:xfrm>
          <a:prstGeom prst="rect">
            <a:avLst/>
          </a:prstGeom>
          <a:noFill/>
        </p:spPr>
        <p:txBody>
          <a:bodyPr wrap="none" rtlCol="0">
            <a:spAutoFit/>
          </a:bodyPr>
          <a:lstStyle/>
          <a:p>
            <a:r>
              <a:rPr lang="en-US" dirty="0" smtClean="0">
                <a:solidFill>
                  <a:schemeClr val="accent2"/>
                </a:solidFill>
              </a:rPr>
              <a:t>*Maybe not “everything”, but close</a:t>
            </a:r>
            <a:endParaRPr lang="en-US" dirty="0">
              <a:solidFill>
                <a:schemeClr val="accent2"/>
              </a:solidFill>
            </a:endParaRPr>
          </a:p>
        </p:txBody>
      </p:sp>
      <p:pic>
        <p:nvPicPr>
          <p:cNvPr id="5" name="Picture 4"/>
          <p:cNvPicPr>
            <a:picLocks noChangeAspect="1"/>
          </p:cNvPicPr>
          <p:nvPr/>
        </p:nvPicPr>
        <p:blipFill>
          <a:blip r:embed="rId2"/>
          <a:stretch>
            <a:fillRect/>
          </a:stretch>
        </p:blipFill>
        <p:spPr>
          <a:xfrm>
            <a:off x="3733800" y="4887913"/>
            <a:ext cx="2466975" cy="1847850"/>
          </a:xfrm>
          <a:prstGeom prst="rect">
            <a:avLst/>
          </a:prstGeom>
        </p:spPr>
      </p:pic>
    </p:spTree>
    <p:extLst>
      <p:ext uri="{BB962C8B-B14F-4D97-AF65-F5344CB8AC3E}">
        <p14:creationId xmlns:p14="http://schemas.microsoft.com/office/powerpoint/2010/main" val="2020935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11 - ADA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are transit elements of ADA</a:t>
            </a:r>
          </a:p>
          <a:p>
            <a:r>
              <a:rPr lang="en-US" dirty="0" smtClean="0"/>
              <a:t>Most relate to provision of services:</a:t>
            </a:r>
          </a:p>
          <a:p>
            <a:pPr lvl="1"/>
            <a:r>
              <a:rPr lang="en-US" dirty="0" smtClean="0"/>
              <a:t>If fixed route, must provide complementary paratransit in some form, must call out major stops and connections, and fleet must be accessible</a:t>
            </a:r>
          </a:p>
          <a:p>
            <a:pPr lvl="1"/>
            <a:r>
              <a:rPr lang="en-US" dirty="0" smtClean="0"/>
              <a:t>If demand response, fleet must be accessible</a:t>
            </a:r>
          </a:p>
          <a:p>
            <a:pPr lvl="1"/>
            <a:r>
              <a:rPr lang="en-US" dirty="0" smtClean="0"/>
              <a:t>Information (print, online, meetings) must be offered in alternative formats and offer must be mentioned everywhere including stops and facilities</a:t>
            </a:r>
            <a:endParaRPr lang="en-US" dirty="0"/>
          </a:p>
        </p:txBody>
      </p:sp>
    </p:spTree>
    <p:extLst>
      <p:ext uri="{BB962C8B-B14F-4D97-AF65-F5344CB8AC3E}">
        <p14:creationId xmlns:p14="http://schemas.microsoft.com/office/powerpoint/2010/main" val="18252065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 – Drug &amp; Alcohol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Drug Free Workplace required of </a:t>
            </a:r>
            <a:r>
              <a:rPr lang="en-US" b="1" u="sng" dirty="0" smtClean="0"/>
              <a:t>all </a:t>
            </a:r>
            <a:r>
              <a:rPr lang="en-US" dirty="0" smtClean="0"/>
              <a:t>grant partners – requires notices &amp; policy</a:t>
            </a:r>
          </a:p>
          <a:p>
            <a:r>
              <a:rPr lang="en-US" dirty="0" smtClean="0"/>
              <a:t>5311 Drug &amp; Alcohol testing program</a:t>
            </a:r>
          </a:p>
          <a:p>
            <a:pPr lvl="1"/>
            <a:r>
              <a:rPr lang="en-US" dirty="0" smtClean="0"/>
              <a:t>Safety sensitive employees must be covered</a:t>
            </a:r>
          </a:p>
          <a:p>
            <a:pPr lvl="1"/>
            <a:r>
              <a:rPr lang="en-US" dirty="0" smtClean="0"/>
              <a:t>Requires testing:</a:t>
            </a:r>
          </a:p>
          <a:p>
            <a:pPr lvl="2"/>
            <a:r>
              <a:rPr lang="en-US" dirty="0" smtClean="0"/>
              <a:t>Pre-Employment</a:t>
            </a:r>
          </a:p>
          <a:p>
            <a:pPr lvl="2"/>
            <a:r>
              <a:rPr lang="en-US" dirty="0" smtClean="0"/>
              <a:t>Random</a:t>
            </a:r>
          </a:p>
          <a:p>
            <a:pPr lvl="2"/>
            <a:r>
              <a:rPr lang="en-US" dirty="0" smtClean="0"/>
              <a:t>Post-Accident</a:t>
            </a:r>
          </a:p>
          <a:p>
            <a:pPr lvl="2"/>
            <a:r>
              <a:rPr lang="en-US" dirty="0" smtClean="0"/>
              <a:t>Reasonable Suspicion</a:t>
            </a:r>
          </a:p>
          <a:p>
            <a:pPr lvl="2"/>
            <a:r>
              <a:rPr lang="en-US" dirty="0" smtClean="0"/>
              <a:t>Return to work (if off more than 30 days or return from treatment program, if offered)</a:t>
            </a:r>
            <a:endParaRPr lang="en-US" dirty="0"/>
          </a:p>
        </p:txBody>
      </p:sp>
      <p:pic>
        <p:nvPicPr>
          <p:cNvPr id="4" name="Picture 3"/>
          <p:cNvPicPr>
            <a:picLocks noChangeAspect="1"/>
          </p:cNvPicPr>
          <p:nvPr/>
        </p:nvPicPr>
        <p:blipFill>
          <a:blip r:embed="rId2"/>
          <a:stretch>
            <a:fillRect/>
          </a:stretch>
        </p:blipFill>
        <p:spPr>
          <a:xfrm>
            <a:off x="4800600" y="4038600"/>
            <a:ext cx="2724150" cy="1676400"/>
          </a:xfrm>
          <a:prstGeom prst="rect">
            <a:avLst/>
          </a:prstGeom>
        </p:spPr>
      </p:pic>
    </p:spTree>
    <p:extLst>
      <p:ext uri="{BB962C8B-B14F-4D97-AF65-F5344CB8AC3E}">
        <p14:creationId xmlns:p14="http://schemas.microsoft.com/office/powerpoint/2010/main" val="119877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Chapter 11 – Asset Management &amp; Safety &amp; Security</a:t>
            </a:r>
            <a:endParaRPr lang="en-US" sz="2400" dirty="0"/>
          </a:p>
        </p:txBody>
      </p:sp>
      <p:sp>
        <p:nvSpPr>
          <p:cNvPr id="3" name="Content Placeholder 2"/>
          <p:cNvSpPr>
            <a:spLocks noGrp="1"/>
          </p:cNvSpPr>
          <p:nvPr>
            <p:ph idx="1"/>
          </p:nvPr>
        </p:nvSpPr>
        <p:spPr/>
        <p:txBody>
          <a:bodyPr/>
          <a:lstStyle/>
          <a:p>
            <a:r>
              <a:rPr lang="en-US" dirty="0" smtClean="0"/>
              <a:t>Will be required</a:t>
            </a:r>
          </a:p>
          <a:p>
            <a:r>
              <a:rPr lang="en-US" dirty="0" smtClean="0"/>
              <a:t>Final rules just announced</a:t>
            </a:r>
          </a:p>
          <a:p>
            <a:r>
              <a:rPr lang="en-US" dirty="0" smtClean="0"/>
              <a:t>Asset management plan for most agencies will be based on DTR Asset Management Plan</a:t>
            </a:r>
          </a:p>
          <a:p>
            <a:pPr lvl="1"/>
            <a:r>
              <a:rPr lang="en-US" dirty="0" smtClean="0"/>
              <a:t>You may choose to have your own</a:t>
            </a:r>
          </a:p>
          <a:p>
            <a:r>
              <a:rPr lang="en-US" dirty="0" smtClean="0"/>
              <a:t>Safety &amp; Security now being developed</a:t>
            </a:r>
            <a:endParaRPr lang="en-US" dirty="0"/>
          </a:p>
        </p:txBody>
      </p:sp>
      <p:pic>
        <p:nvPicPr>
          <p:cNvPr id="4" name="Picture 3"/>
          <p:cNvPicPr>
            <a:picLocks noChangeAspect="1"/>
          </p:cNvPicPr>
          <p:nvPr/>
        </p:nvPicPr>
        <p:blipFill>
          <a:blip r:embed="rId2"/>
          <a:stretch>
            <a:fillRect/>
          </a:stretch>
        </p:blipFill>
        <p:spPr>
          <a:xfrm>
            <a:off x="5867400" y="1905000"/>
            <a:ext cx="2734809" cy="1414200"/>
          </a:xfrm>
          <a:prstGeom prst="rect">
            <a:avLst/>
          </a:prstGeom>
        </p:spPr>
      </p:pic>
      <p:pic>
        <p:nvPicPr>
          <p:cNvPr id="5" name="Picture 4"/>
          <p:cNvPicPr>
            <a:picLocks noChangeAspect="1"/>
          </p:cNvPicPr>
          <p:nvPr/>
        </p:nvPicPr>
        <p:blipFill>
          <a:blip r:embed="rId3"/>
          <a:stretch>
            <a:fillRect/>
          </a:stretch>
        </p:blipFill>
        <p:spPr>
          <a:xfrm>
            <a:off x="6934200" y="4267200"/>
            <a:ext cx="1236306" cy="1145644"/>
          </a:xfrm>
          <a:prstGeom prst="rect">
            <a:avLst/>
          </a:prstGeom>
        </p:spPr>
      </p:pic>
    </p:spTree>
    <p:extLst>
      <p:ext uri="{BB962C8B-B14F-4D97-AF65-F5344CB8AC3E}">
        <p14:creationId xmlns:p14="http://schemas.microsoft.com/office/powerpoint/2010/main" val="3457517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11 - Lobbying</a:t>
            </a:r>
            <a:endParaRPr lang="en-US" dirty="0"/>
          </a:p>
        </p:txBody>
      </p:sp>
      <p:sp>
        <p:nvSpPr>
          <p:cNvPr id="3" name="Content Placeholder 2"/>
          <p:cNvSpPr>
            <a:spLocks noGrp="1"/>
          </p:cNvSpPr>
          <p:nvPr>
            <p:ph idx="1"/>
          </p:nvPr>
        </p:nvSpPr>
        <p:spPr/>
        <p:txBody>
          <a:bodyPr>
            <a:normAutofit lnSpcReduction="10000"/>
          </a:bodyPr>
          <a:lstStyle/>
          <a:p>
            <a:r>
              <a:rPr lang="en-US" dirty="0" smtClean="0"/>
              <a:t>Initial: All grant partners required to file certification form LLL</a:t>
            </a:r>
          </a:p>
          <a:p>
            <a:pPr lvl="1"/>
            <a:r>
              <a:rPr lang="en-US" dirty="0" smtClean="0"/>
              <a:t>Includes if you do not lobby!!!</a:t>
            </a:r>
          </a:p>
          <a:p>
            <a:r>
              <a:rPr lang="en-US" dirty="0" smtClean="0"/>
              <a:t>Required update for substantive change</a:t>
            </a:r>
          </a:p>
          <a:p>
            <a:pPr lvl="1"/>
            <a:r>
              <a:rPr lang="en-US" dirty="0" smtClean="0"/>
              <a:t>Changes include:</a:t>
            </a:r>
          </a:p>
          <a:p>
            <a:pPr lvl="2"/>
            <a:r>
              <a:rPr lang="en-US" dirty="0" smtClean="0"/>
              <a:t>Change in lobbyist</a:t>
            </a:r>
          </a:p>
          <a:p>
            <a:pPr lvl="2"/>
            <a:r>
              <a:rPr lang="en-US" dirty="0" smtClean="0"/>
              <a:t>Change in federal funds per year (±10%)</a:t>
            </a:r>
          </a:p>
          <a:p>
            <a:r>
              <a:rPr lang="en-US" dirty="0" smtClean="0"/>
              <a:t>Certification clause is in annual FTA Certifications &amp; Assurances</a:t>
            </a:r>
            <a:endParaRPr lang="en-US" dirty="0"/>
          </a:p>
        </p:txBody>
      </p:sp>
      <p:pic>
        <p:nvPicPr>
          <p:cNvPr id="5" name="Picture 4"/>
          <p:cNvPicPr>
            <a:picLocks noChangeAspect="1"/>
          </p:cNvPicPr>
          <p:nvPr/>
        </p:nvPicPr>
        <p:blipFill>
          <a:blip r:embed="rId2"/>
          <a:stretch>
            <a:fillRect/>
          </a:stretch>
        </p:blipFill>
        <p:spPr>
          <a:xfrm>
            <a:off x="6172200" y="2514600"/>
            <a:ext cx="1614487" cy="1075280"/>
          </a:xfrm>
          <a:prstGeom prst="rect">
            <a:avLst/>
          </a:prstGeom>
        </p:spPr>
      </p:pic>
    </p:spTree>
    <p:extLst>
      <p:ext uri="{BB962C8B-B14F-4D97-AF65-F5344CB8AC3E}">
        <p14:creationId xmlns:p14="http://schemas.microsoft.com/office/powerpoint/2010/main" val="26472782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12 - Procurement</a:t>
            </a:r>
            <a:endParaRPr lang="en-US" dirty="0"/>
          </a:p>
        </p:txBody>
      </p:sp>
      <p:sp>
        <p:nvSpPr>
          <p:cNvPr id="3" name="Content Placeholder 2"/>
          <p:cNvSpPr>
            <a:spLocks noGrp="1"/>
          </p:cNvSpPr>
          <p:nvPr>
            <p:ph idx="1"/>
          </p:nvPr>
        </p:nvSpPr>
        <p:spPr/>
        <p:txBody>
          <a:bodyPr/>
          <a:lstStyle/>
          <a:p>
            <a:r>
              <a:rPr lang="en-US" dirty="0" smtClean="0"/>
              <a:t>Entire Chapter is the Procurement Guidebook</a:t>
            </a:r>
          </a:p>
          <a:p>
            <a:pPr lvl="1"/>
            <a:r>
              <a:rPr lang="en-US" dirty="0" smtClean="0"/>
              <a:t>Does not include forms!</a:t>
            </a:r>
          </a:p>
          <a:p>
            <a:pPr lvl="1"/>
            <a:r>
              <a:rPr lang="en-US" dirty="0" smtClean="0"/>
              <a:t>Format is different</a:t>
            </a:r>
          </a:p>
          <a:p>
            <a:r>
              <a:rPr lang="en-US" dirty="0" smtClean="0"/>
              <a:t>Definitions</a:t>
            </a:r>
          </a:p>
          <a:p>
            <a:pPr lvl="1"/>
            <a:r>
              <a:rPr lang="en-US" dirty="0" err="1" smtClean="0"/>
              <a:t>Micropurchase</a:t>
            </a:r>
            <a:r>
              <a:rPr lang="en-US" dirty="0" smtClean="0"/>
              <a:t> (&lt;$3,500)</a:t>
            </a:r>
          </a:p>
          <a:p>
            <a:pPr lvl="1"/>
            <a:r>
              <a:rPr lang="en-US" dirty="0" smtClean="0"/>
              <a:t>Documented Quotes ($3,500 - $150,000)</a:t>
            </a:r>
          </a:p>
          <a:p>
            <a:pPr lvl="1"/>
            <a:r>
              <a:rPr lang="en-US" dirty="0" smtClean="0"/>
              <a:t>Large Procurement (&gt;$150,000)</a:t>
            </a:r>
          </a:p>
          <a:p>
            <a:pPr lvl="1"/>
            <a:endParaRPr lang="en-US" dirty="0"/>
          </a:p>
        </p:txBody>
      </p:sp>
      <p:pic>
        <p:nvPicPr>
          <p:cNvPr id="4" name="Picture 3"/>
          <p:cNvPicPr>
            <a:picLocks noChangeAspect="1"/>
          </p:cNvPicPr>
          <p:nvPr/>
        </p:nvPicPr>
        <p:blipFill>
          <a:blip r:embed="rId2"/>
          <a:stretch>
            <a:fillRect/>
          </a:stretch>
        </p:blipFill>
        <p:spPr>
          <a:xfrm>
            <a:off x="5334000" y="3048000"/>
            <a:ext cx="2724150" cy="1676400"/>
          </a:xfrm>
          <a:prstGeom prst="rect">
            <a:avLst/>
          </a:prstGeom>
        </p:spPr>
      </p:pic>
    </p:spTree>
    <p:extLst>
      <p:ext uri="{BB962C8B-B14F-4D97-AF65-F5344CB8AC3E}">
        <p14:creationId xmlns:p14="http://schemas.microsoft.com/office/powerpoint/2010/main" val="11152581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12 – Procurement Methods</a:t>
            </a:r>
            <a:endParaRPr lang="en-US" sz="3600" dirty="0"/>
          </a:p>
        </p:txBody>
      </p:sp>
      <p:sp>
        <p:nvSpPr>
          <p:cNvPr id="3" name="Content Placeholder 2"/>
          <p:cNvSpPr>
            <a:spLocks noGrp="1"/>
          </p:cNvSpPr>
          <p:nvPr>
            <p:ph idx="1"/>
          </p:nvPr>
        </p:nvSpPr>
        <p:spPr/>
        <p:txBody>
          <a:bodyPr>
            <a:normAutofit fontScale="92500"/>
          </a:bodyPr>
          <a:lstStyle/>
          <a:p>
            <a:r>
              <a:rPr lang="en-US" dirty="0" smtClean="0"/>
              <a:t>Price Agreement/Consortium</a:t>
            </a:r>
          </a:p>
          <a:p>
            <a:pPr lvl="1"/>
            <a:r>
              <a:rPr lang="en-US" dirty="0" smtClean="0"/>
              <a:t>Procurement process is vetted and approved</a:t>
            </a:r>
          </a:p>
          <a:p>
            <a:pPr lvl="1"/>
            <a:r>
              <a:rPr lang="en-US" dirty="0" smtClean="0"/>
              <a:t>You just have to order from the approved list</a:t>
            </a:r>
          </a:p>
          <a:p>
            <a:pPr lvl="1"/>
            <a:r>
              <a:rPr lang="en-US" dirty="0" smtClean="0"/>
              <a:t>Easy process, may be limited in options, etc.</a:t>
            </a:r>
          </a:p>
          <a:p>
            <a:r>
              <a:rPr lang="en-US" dirty="0" smtClean="0"/>
              <a:t>Piggyback</a:t>
            </a:r>
          </a:p>
          <a:p>
            <a:pPr lvl="1"/>
            <a:r>
              <a:rPr lang="en-US" dirty="0" smtClean="0"/>
              <a:t>Buy off a price agreement you                         were not originally involved with</a:t>
            </a:r>
          </a:p>
          <a:p>
            <a:pPr lvl="1"/>
            <a:r>
              <a:rPr lang="en-US" dirty="0" smtClean="0"/>
              <a:t>Requires CDOT vet the original documentation</a:t>
            </a:r>
          </a:p>
          <a:p>
            <a:r>
              <a:rPr lang="en-US" dirty="0" smtClean="0"/>
              <a:t>Self Procured</a:t>
            </a:r>
            <a:endParaRPr lang="en-US" dirty="0"/>
          </a:p>
        </p:txBody>
      </p:sp>
      <p:pic>
        <p:nvPicPr>
          <p:cNvPr id="4" name="Picture 3"/>
          <p:cNvPicPr>
            <a:picLocks noChangeAspect="1"/>
          </p:cNvPicPr>
          <p:nvPr/>
        </p:nvPicPr>
        <p:blipFill>
          <a:blip r:embed="rId2"/>
          <a:stretch>
            <a:fillRect/>
          </a:stretch>
        </p:blipFill>
        <p:spPr>
          <a:xfrm>
            <a:off x="6096000" y="4016744"/>
            <a:ext cx="2174198" cy="1550617"/>
          </a:xfrm>
          <a:prstGeom prst="rect">
            <a:avLst/>
          </a:prstGeom>
        </p:spPr>
      </p:pic>
    </p:spTree>
    <p:extLst>
      <p:ext uri="{BB962C8B-B14F-4D97-AF65-F5344CB8AC3E}">
        <p14:creationId xmlns:p14="http://schemas.microsoft.com/office/powerpoint/2010/main" val="9851040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 – CDOT Oversight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 ensure your compliance with state and federal procurement regulations</a:t>
            </a:r>
          </a:p>
          <a:p>
            <a:pPr lvl="1"/>
            <a:r>
              <a:rPr lang="en-US" dirty="0" smtClean="0"/>
              <a:t>Federal clauses</a:t>
            </a:r>
          </a:p>
          <a:p>
            <a:pPr lvl="1"/>
            <a:r>
              <a:rPr lang="en-US" dirty="0" smtClean="0"/>
              <a:t>Federal and state certifications</a:t>
            </a:r>
          </a:p>
          <a:p>
            <a:pPr lvl="1"/>
            <a:r>
              <a:rPr lang="en-US" dirty="0" smtClean="0"/>
              <a:t>Compliance with procurement regulations</a:t>
            </a:r>
          </a:p>
          <a:p>
            <a:r>
              <a:rPr lang="en-US" dirty="0" smtClean="0">
                <a:solidFill>
                  <a:schemeClr val="accent2"/>
                </a:solidFill>
              </a:rPr>
              <a:t>Procurement Concurrence Request (PCR)</a:t>
            </a:r>
            <a:r>
              <a:rPr lang="en-US" dirty="0" smtClean="0"/>
              <a:t> – we make sure your process is compliant</a:t>
            </a:r>
          </a:p>
          <a:p>
            <a:r>
              <a:rPr lang="en-US" dirty="0" smtClean="0">
                <a:solidFill>
                  <a:schemeClr val="accent2"/>
                </a:solidFill>
              </a:rPr>
              <a:t>Procurement Authorization (PA)</a:t>
            </a:r>
            <a:r>
              <a:rPr lang="en-US" dirty="0" smtClean="0"/>
              <a:t> – we approve your decision</a:t>
            </a:r>
          </a:p>
          <a:p>
            <a:r>
              <a:rPr lang="en-US" dirty="0" smtClean="0"/>
              <a:t>Procurement Review – as needed to ensure your policy/process is compliant</a:t>
            </a:r>
          </a:p>
        </p:txBody>
      </p:sp>
    </p:spTree>
    <p:extLst>
      <p:ext uri="{BB962C8B-B14F-4D97-AF65-F5344CB8AC3E}">
        <p14:creationId xmlns:p14="http://schemas.microsoft.com/office/powerpoint/2010/main" val="3567312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12 – General Requirements</a:t>
            </a:r>
            <a:endParaRPr lang="en-US" sz="3600" dirty="0"/>
          </a:p>
        </p:txBody>
      </p:sp>
      <p:sp>
        <p:nvSpPr>
          <p:cNvPr id="3" name="Content Placeholder 2"/>
          <p:cNvSpPr>
            <a:spLocks noGrp="1"/>
          </p:cNvSpPr>
          <p:nvPr>
            <p:ph idx="1"/>
          </p:nvPr>
        </p:nvSpPr>
        <p:spPr/>
        <p:txBody>
          <a:bodyPr/>
          <a:lstStyle/>
          <a:p>
            <a:r>
              <a:rPr lang="en-US" dirty="0" smtClean="0"/>
              <a:t>Written procurement process &amp; policies</a:t>
            </a:r>
          </a:p>
          <a:p>
            <a:pPr lvl="1"/>
            <a:r>
              <a:rPr lang="en-US" dirty="0" smtClean="0"/>
              <a:t>Must be in writing and must be followed</a:t>
            </a:r>
          </a:p>
          <a:p>
            <a:pPr lvl="1"/>
            <a:r>
              <a:rPr lang="en-US" dirty="0" smtClean="0"/>
              <a:t>Includes reference to federally funded procurement requirements</a:t>
            </a:r>
          </a:p>
          <a:p>
            <a:pPr lvl="2"/>
            <a:r>
              <a:rPr lang="en-US" dirty="0" smtClean="0"/>
              <a:t>Key element: No geographic preference!</a:t>
            </a:r>
          </a:p>
          <a:p>
            <a:pPr lvl="2"/>
            <a:r>
              <a:rPr lang="en-US" dirty="0" smtClean="0"/>
              <a:t>Open and competitive process</a:t>
            </a:r>
          </a:p>
          <a:p>
            <a:pPr lvl="1"/>
            <a:r>
              <a:rPr lang="en-US" dirty="0" smtClean="0"/>
              <a:t>Must include written protest procedures</a:t>
            </a:r>
          </a:p>
          <a:p>
            <a:pPr lvl="1"/>
            <a:r>
              <a:rPr lang="en-US" dirty="0" smtClean="0"/>
              <a:t>Should reflect conflict of interest/ethics</a:t>
            </a:r>
            <a:endParaRPr lang="en-US" dirty="0"/>
          </a:p>
        </p:txBody>
      </p:sp>
    </p:spTree>
    <p:extLst>
      <p:ext uri="{BB962C8B-B14F-4D97-AF65-F5344CB8AC3E}">
        <p14:creationId xmlns:p14="http://schemas.microsoft.com/office/powerpoint/2010/main" val="11323897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12 - Documentation</a:t>
            </a:r>
            <a:endParaRPr lang="en-US" dirty="0"/>
          </a:p>
        </p:txBody>
      </p:sp>
      <p:sp>
        <p:nvSpPr>
          <p:cNvPr id="3" name="Content Placeholder 2"/>
          <p:cNvSpPr>
            <a:spLocks noGrp="1"/>
          </p:cNvSpPr>
          <p:nvPr>
            <p:ph idx="1"/>
          </p:nvPr>
        </p:nvSpPr>
        <p:spPr/>
        <p:txBody>
          <a:bodyPr>
            <a:normAutofit lnSpcReduction="10000"/>
          </a:bodyPr>
          <a:lstStyle/>
          <a:p>
            <a:r>
              <a:rPr lang="en-US" dirty="0" smtClean="0"/>
              <a:t>Procurement file</a:t>
            </a:r>
          </a:p>
          <a:p>
            <a:pPr lvl="1"/>
            <a:r>
              <a:rPr lang="en-US" dirty="0" smtClean="0"/>
              <a:t>By individual procurement</a:t>
            </a:r>
          </a:p>
          <a:p>
            <a:pPr lvl="1"/>
            <a:r>
              <a:rPr lang="en-US" dirty="0" smtClean="0"/>
              <a:t>Includes all documents related to this specific procurement</a:t>
            </a:r>
          </a:p>
          <a:p>
            <a:pPr lvl="2"/>
            <a:r>
              <a:rPr lang="en-US" dirty="0" smtClean="0"/>
              <a:t>Includes all documents from price agreement or consortium purchase</a:t>
            </a:r>
          </a:p>
          <a:p>
            <a:pPr lvl="2"/>
            <a:r>
              <a:rPr lang="en-US" dirty="0" smtClean="0"/>
              <a:t>Generally, </a:t>
            </a:r>
            <a:r>
              <a:rPr lang="en-US" dirty="0" smtClean="0">
                <a:solidFill>
                  <a:schemeClr val="accent2"/>
                </a:solidFill>
              </a:rPr>
              <a:t>PCA </a:t>
            </a:r>
            <a:r>
              <a:rPr lang="en-US" dirty="0" smtClean="0"/>
              <a:t>covers the solicitation documents by referring to original procurement by master agent</a:t>
            </a:r>
          </a:p>
          <a:p>
            <a:pPr lvl="1"/>
            <a:r>
              <a:rPr lang="en-US" dirty="0" smtClean="0"/>
              <a:t>Must be kept for at least </a:t>
            </a:r>
            <a:r>
              <a:rPr lang="en-US" u="sng" dirty="0" smtClean="0"/>
              <a:t>3 years</a:t>
            </a:r>
            <a:r>
              <a:rPr lang="en-US" dirty="0" smtClean="0"/>
              <a:t> after procurement has concluded</a:t>
            </a:r>
            <a:endParaRPr lang="en-US" dirty="0"/>
          </a:p>
        </p:txBody>
      </p:sp>
    </p:spTree>
    <p:extLst>
      <p:ext uri="{BB962C8B-B14F-4D97-AF65-F5344CB8AC3E}">
        <p14:creationId xmlns:p14="http://schemas.microsoft.com/office/powerpoint/2010/main" val="7304517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 – Specific Elements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Independent Cost Estimate (ICE)</a:t>
            </a:r>
          </a:p>
          <a:p>
            <a:pPr lvl="1"/>
            <a:r>
              <a:rPr lang="en-US" dirty="0" smtClean="0"/>
              <a:t>Shows that you did your homework to determine a reasonable price for the asset</a:t>
            </a:r>
          </a:p>
          <a:p>
            <a:pPr lvl="1"/>
            <a:r>
              <a:rPr lang="en-US" dirty="0" smtClean="0"/>
              <a:t>Usually a part of your original application</a:t>
            </a:r>
          </a:p>
          <a:p>
            <a:r>
              <a:rPr lang="en-US" dirty="0" smtClean="0"/>
              <a:t>Specifications – What do you specifically want?</a:t>
            </a:r>
          </a:p>
          <a:p>
            <a:r>
              <a:rPr lang="en-US" dirty="0" smtClean="0"/>
              <a:t>Distribution – Where did you advertise?</a:t>
            </a:r>
          </a:p>
          <a:p>
            <a:r>
              <a:rPr lang="en-US" dirty="0" smtClean="0"/>
              <a:t>Selection Process/Criteria – How did you choose the successful vendor?</a:t>
            </a:r>
          </a:p>
          <a:p>
            <a:r>
              <a:rPr lang="en-US" dirty="0" smtClean="0"/>
              <a:t>Award &amp; Delivery Documents – Did the vendor certify compliance with federal &amp; state requirements?  Did you get what you ordered?</a:t>
            </a:r>
          </a:p>
          <a:p>
            <a:endParaRPr lang="en-US" dirty="0"/>
          </a:p>
        </p:txBody>
      </p:sp>
    </p:spTree>
    <p:extLst>
      <p:ext uri="{BB962C8B-B14F-4D97-AF65-F5344CB8AC3E}">
        <p14:creationId xmlns:p14="http://schemas.microsoft.com/office/powerpoint/2010/main" val="2240878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92500" lnSpcReduction="20000"/>
          </a:bodyPr>
          <a:lstStyle/>
          <a:p>
            <a:r>
              <a:rPr lang="en-US" dirty="0" smtClean="0">
                <a:solidFill>
                  <a:schemeClr val="accent2"/>
                </a:solidFill>
              </a:rPr>
              <a:t>1 – Introduction</a:t>
            </a:r>
          </a:p>
          <a:p>
            <a:r>
              <a:rPr lang="en-US" dirty="0" smtClean="0">
                <a:solidFill>
                  <a:schemeClr val="accent2"/>
                </a:solidFill>
              </a:rPr>
              <a:t>2 – Definitions</a:t>
            </a:r>
          </a:p>
          <a:p>
            <a:r>
              <a:rPr lang="en-US" dirty="0" smtClean="0">
                <a:solidFill>
                  <a:schemeClr val="accent2"/>
                </a:solidFill>
              </a:rPr>
              <a:t>3 – Goals &amp; Objectives</a:t>
            </a:r>
          </a:p>
          <a:p>
            <a:r>
              <a:rPr lang="en-US" dirty="0" smtClean="0">
                <a:solidFill>
                  <a:schemeClr val="accent2"/>
                </a:solidFill>
              </a:rPr>
              <a:t>4 – Planning</a:t>
            </a:r>
          </a:p>
          <a:p>
            <a:r>
              <a:rPr lang="en-US" dirty="0" smtClean="0">
                <a:solidFill>
                  <a:schemeClr val="accent2"/>
                </a:solidFill>
              </a:rPr>
              <a:t>5 – Roles &amp; Responsibilities</a:t>
            </a:r>
          </a:p>
          <a:p>
            <a:r>
              <a:rPr lang="en-US" dirty="0">
                <a:solidFill>
                  <a:schemeClr val="accent2"/>
                </a:solidFill>
              </a:rPr>
              <a:t>6</a:t>
            </a:r>
            <a:r>
              <a:rPr lang="en-US" dirty="0" smtClean="0">
                <a:solidFill>
                  <a:schemeClr val="accent2"/>
                </a:solidFill>
              </a:rPr>
              <a:t> – Transit Program Overview</a:t>
            </a:r>
          </a:p>
          <a:p>
            <a:r>
              <a:rPr lang="en-US" dirty="0"/>
              <a:t>7</a:t>
            </a:r>
            <a:r>
              <a:rPr lang="en-US" dirty="0" smtClean="0"/>
              <a:t> – DTR Support Programs</a:t>
            </a:r>
          </a:p>
          <a:p>
            <a:r>
              <a:rPr lang="en-US" dirty="0"/>
              <a:t>8</a:t>
            </a:r>
            <a:r>
              <a:rPr lang="en-US" dirty="0" smtClean="0"/>
              <a:t> - COTRAMS</a:t>
            </a:r>
            <a:endParaRPr lang="en-US" dirty="0"/>
          </a:p>
        </p:txBody>
      </p:sp>
      <p:sp>
        <p:nvSpPr>
          <p:cNvPr id="5" name="Content Placeholder 4"/>
          <p:cNvSpPr>
            <a:spLocks noGrp="1"/>
          </p:cNvSpPr>
          <p:nvPr>
            <p:ph sz="half" idx="2"/>
          </p:nvPr>
        </p:nvSpPr>
        <p:spPr/>
        <p:txBody>
          <a:bodyPr>
            <a:normAutofit fontScale="85000" lnSpcReduction="10000"/>
          </a:bodyPr>
          <a:lstStyle/>
          <a:p>
            <a:r>
              <a:rPr lang="en-US" dirty="0" smtClean="0">
                <a:solidFill>
                  <a:schemeClr val="accent2"/>
                </a:solidFill>
              </a:rPr>
              <a:t>9 – Program Development and Project Approval</a:t>
            </a:r>
          </a:p>
          <a:p>
            <a:r>
              <a:rPr lang="en-US" dirty="0" smtClean="0">
                <a:solidFill>
                  <a:schemeClr val="accent2"/>
                </a:solidFill>
              </a:rPr>
              <a:t>10 – Financial Management</a:t>
            </a:r>
          </a:p>
          <a:p>
            <a:r>
              <a:rPr lang="en-US" dirty="0" smtClean="0">
                <a:solidFill>
                  <a:schemeClr val="accent2"/>
                </a:solidFill>
              </a:rPr>
              <a:t>11 – Program Management</a:t>
            </a:r>
          </a:p>
          <a:p>
            <a:r>
              <a:rPr lang="en-US" dirty="0" smtClean="0">
                <a:solidFill>
                  <a:schemeClr val="accent2"/>
                </a:solidFill>
              </a:rPr>
              <a:t>12 – Procurement</a:t>
            </a:r>
          </a:p>
          <a:p>
            <a:r>
              <a:rPr lang="en-US" dirty="0" smtClean="0">
                <a:solidFill>
                  <a:schemeClr val="accent2"/>
                </a:solidFill>
              </a:rPr>
              <a:t>13 – Asset Management</a:t>
            </a:r>
          </a:p>
          <a:p>
            <a:r>
              <a:rPr lang="en-US" dirty="0" smtClean="0"/>
              <a:t>14 – Compliance &amp; Oversight</a:t>
            </a:r>
          </a:p>
          <a:p>
            <a:r>
              <a:rPr lang="en-US" dirty="0" smtClean="0"/>
              <a:t>15 - Templates</a:t>
            </a:r>
            <a:endParaRPr lang="en-US" dirty="0"/>
          </a:p>
        </p:txBody>
      </p:sp>
      <p:sp>
        <p:nvSpPr>
          <p:cNvPr id="2" name="Title 1"/>
          <p:cNvSpPr>
            <a:spLocks noGrp="1"/>
          </p:cNvSpPr>
          <p:nvPr>
            <p:ph type="title"/>
          </p:nvPr>
        </p:nvSpPr>
        <p:spPr/>
        <p:txBody>
          <a:bodyPr/>
          <a:lstStyle/>
          <a:p>
            <a:r>
              <a:rPr lang="en-US" dirty="0" smtClean="0"/>
              <a:t>The Chapters:</a:t>
            </a:r>
            <a:endParaRPr lang="en-US" dirty="0"/>
          </a:p>
        </p:txBody>
      </p:sp>
    </p:spTree>
    <p:extLst>
      <p:ext uri="{BB962C8B-B14F-4D97-AF65-F5344CB8AC3E}">
        <p14:creationId xmlns:p14="http://schemas.microsoft.com/office/powerpoint/2010/main" val="12024849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 – Detailed Steps</a:t>
            </a:r>
            <a:endParaRPr lang="en-US" dirty="0"/>
          </a:p>
        </p:txBody>
      </p:sp>
      <p:sp>
        <p:nvSpPr>
          <p:cNvPr id="3" name="Content Placeholder 2"/>
          <p:cNvSpPr>
            <a:spLocks noGrp="1"/>
          </p:cNvSpPr>
          <p:nvPr>
            <p:ph idx="1"/>
          </p:nvPr>
        </p:nvSpPr>
        <p:spPr/>
        <p:txBody>
          <a:bodyPr/>
          <a:lstStyle/>
          <a:p>
            <a:r>
              <a:rPr lang="en-US" dirty="0" smtClean="0"/>
              <a:t>Provides a step-by-step protocol for completing a procurement with options</a:t>
            </a:r>
          </a:p>
          <a:p>
            <a:pPr lvl="1"/>
            <a:r>
              <a:rPr lang="en-US" dirty="0" smtClean="0"/>
              <a:t>Follows a simple flow chart structure, i.e. if using this method then go to step X</a:t>
            </a:r>
          </a:p>
          <a:p>
            <a:r>
              <a:rPr lang="en-US" dirty="0" smtClean="0"/>
              <a:t>Discusses sole source as well</a:t>
            </a:r>
          </a:p>
          <a:p>
            <a:endParaRPr lang="en-US" dirty="0"/>
          </a:p>
        </p:txBody>
      </p:sp>
      <p:pic>
        <p:nvPicPr>
          <p:cNvPr id="4" name="Picture 3"/>
          <p:cNvPicPr>
            <a:picLocks noChangeAspect="1"/>
          </p:cNvPicPr>
          <p:nvPr/>
        </p:nvPicPr>
        <p:blipFill>
          <a:blip r:embed="rId2"/>
          <a:stretch>
            <a:fillRect/>
          </a:stretch>
        </p:blipFill>
        <p:spPr>
          <a:xfrm>
            <a:off x="6477000" y="4263052"/>
            <a:ext cx="2400300" cy="2400300"/>
          </a:xfrm>
          <a:prstGeom prst="rect">
            <a:avLst/>
          </a:prstGeom>
        </p:spPr>
      </p:pic>
    </p:spTree>
    <p:extLst>
      <p:ext uri="{BB962C8B-B14F-4D97-AF65-F5344CB8AC3E}">
        <p14:creationId xmlns:p14="http://schemas.microsoft.com/office/powerpoint/2010/main" val="45612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12 – Clauses &amp; Certifications</a:t>
            </a:r>
            <a:endParaRPr lang="en-US" sz="3600" dirty="0"/>
          </a:p>
        </p:txBody>
      </p:sp>
      <p:sp>
        <p:nvSpPr>
          <p:cNvPr id="3" name="Content Placeholder 2"/>
          <p:cNvSpPr>
            <a:spLocks noGrp="1"/>
          </p:cNvSpPr>
          <p:nvPr>
            <p:ph idx="1"/>
          </p:nvPr>
        </p:nvSpPr>
        <p:spPr/>
        <p:txBody>
          <a:bodyPr/>
          <a:lstStyle/>
          <a:p>
            <a:r>
              <a:rPr lang="en-US" dirty="0" smtClean="0"/>
              <a:t>Provides a detailed options list for all federal and state required clauses by type of procurement</a:t>
            </a:r>
          </a:p>
          <a:p>
            <a:r>
              <a:rPr lang="en-US" dirty="0" smtClean="0"/>
              <a:t>Identifies required certifications, must be maintained in procurement file</a:t>
            </a:r>
            <a:endParaRPr lang="en-US" dirty="0"/>
          </a:p>
        </p:txBody>
      </p:sp>
      <p:pic>
        <p:nvPicPr>
          <p:cNvPr id="4" name="Picture 3"/>
          <p:cNvPicPr>
            <a:picLocks noChangeAspect="1"/>
          </p:cNvPicPr>
          <p:nvPr/>
        </p:nvPicPr>
        <p:blipFill>
          <a:blip r:embed="rId2"/>
          <a:stretch>
            <a:fillRect/>
          </a:stretch>
        </p:blipFill>
        <p:spPr>
          <a:xfrm>
            <a:off x="489155" y="4726062"/>
            <a:ext cx="3276600" cy="1937290"/>
          </a:xfrm>
          <a:prstGeom prst="rect">
            <a:avLst/>
          </a:prstGeom>
        </p:spPr>
      </p:pic>
      <p:pic>
        <p:nvPicPr>
          <p:cNvPr id="5" name="Picture 4"/>
          <p:cNvPicPr>
            <a:picLocks noChangeAspect="1"/>
          </p:cNvPicPr>
          <p:nvPr/>
        </p:nvPicPr>
        <p:blipFill>
          <a:blip r:embed="rId3"/>
          <a:stretch>
            <a:fillRect/>
          </a:stretch>
        </p:blipFill>
        <p:spPr>
          <a:xfrm>
            <a:off x="4114800" y="4726061"/>
            <a:ext cx="4435378" cy="1937291"/>
          </a:xfrm>
          <a:prstGeom prst="rect">
            <a:avLst/>
          </a:prstGeom>
        </p:spPr>
      </p:pic>
    </p:spTree>
    <p:extLst>
      <p:ext uri="{BB962C8B-B14F-4D97-AF65-F5344CB8AC3E}">
        <p14:creationId xmlns:p14="http://schemas.microsoft.com/office/powerpoint/2010/main" val="13299672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13 – Asset Management</a:t>
            </a:r>
            <a:endParaRPr lang="en-US" dirty="0"/>
          </a:p>
        </p:txBody>
      </p:sp>
      <p:sp>
        <p:nvSpPr>
          <p:cNvPr id="3" name="Content Placeholder 2"/>
          <p:cNvSpPr>
            <a:spLocks noGrp="1"/>
          </p:cNvSpPr>
          <p:nvPr>
            <p:ph idx="1"/>
          </p:nvPr>
        </p:nvSpPr>
        <p:spPr/>
        <p:txBody>
          <a:bodyPr/>
          <a:lstStyle/>
          <a:p>
            <a:r>
              <a:rPr lang="en-US" dirty="0" smtClean="0"/>
              <a:t>When assets are acquired with state or federal funds, you are required to maintain them in good order</a:t>
            </a:r>
          </a:p>
          <a:p>
            <a:r>
              <a:rPr lang="en-US" dirty="0" smtClean="0"/>
              <a:t>Asset Management Plan</a:t>
            </a:r>
          </a:p>
          <a:p>
            <a:pPr lvl="1"/>
            <a:r>
              <a:rPr lang="en-US" dirty="0" smtClean="0"/>
              <a:t>Required for all grant partners (including if no assets with state or federal interest)</a:t>
            </a:r>
          </a:p>
          <a:p>
            <a:pPr lvl="1"/>
            <a:r>
              <a:rPr lang="en-US" dirty="0" smtClean="0"/>
              <a:t>There will be a Colorado Asset Management Plan to include all grant partners who are not direct recipients</a:t>
            </a:r>
            <a:endParaRPr lang="en-US" dirty="0"/>
          </a:p>
        </p:txBody>
      </p:sp>
    </p:spTree>
    <p:extLst>
      <p:ext uri="{BB962C8B-B14F-4D97-AF65-F5344CB8AC3E}">
        <p14:creationId xmlns:p14="http://schemas.microsoft.com/office/powerpoint/2010/main" val="8241905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Chapter 13 – Vehicle Asset Management</a:t>
            </a:r>
            <a:endParaRPr lang="en-US" sz="3200" dirty="0"/>
          </a:p>
        </p:txBody>
      </p:sp>
      <p:sp>
        <p:nvSpPr>
          <p:cNvPr id="3" name="Content Placeholder 2"/>
          <p:cNvSpPr>
            <a:spLocks noGrp="1"/>
          </p:cNvSpPr>
          <p:nvPr>
            <p:ph idx="1"/>
          </p:nvPr>
        </p:nvSpPr>
        <p:spPr/>
        <p:txBody>
          <a:bodyPr/>
          <a:lstStyle/>
          <a:p>
            <a:r>
              <a:rPr lang="en-US" dirty="0" smtClean="0"/>
              <a:t>Maintenance Plan</a:t>
            </a:r>
          </a:p>
          <a:p>
            <a:pPr lvl="1"/>
            <a:r>
              <a:rPr lang="en-US" dirty="0" smtClean="0"/>
              <a:t>You must show that you plan on taking care of the assets</a:t>
            </a:r>
          </a:p>
          <a:p>
            <a:pPr lvl="1"/>
            <a:r>
              <a:rPr lang="en-US" dirty="0" smtClean="0"/>
              <a:t>Reference manufacturer’s standards for preventative maintenance</a:t>
            </a:r>
          </a:p>
          <a:p>
            <a:pPr lvl="1"/>
            <a:r>
              <a:rPr lang="en-US" dirty="0" smtClean="0"/>
              <a:t>Identifies minimum useful life (MUL)</a:t>
            </a:r>
          </a:p>
          <a:p>
            <a:pPr lvl="2"/>
            <a:r>
              <a:rPr lang="en-US" dirty="0" smtClean="0"/>
              <a:t>MUL required for determining eligibility for replacement</a:t>
            </a:r>
          </a:p>
          <a:p>
            <a:pPr lvl="1"/>
            <a:r>
              <a:rPr lang="en-US" dirty="0" smtClean="0"/>
              <a:t>Condition Assessment</a:t>
            </a:r>
            <a:endParaRPr lang="en-US" dirty="0"/>
          </a:p>
        </p:txBody>
      </p:sp>
    </p:spTree>
    <p:extLst>
      <p:ext uri="{BB962C8B-B14F-4D97-AF65-F5344CB8AC3E}">
        <p14:creationId xmlns:p14="http://schemas.microsoft.com/office/powerpoint/2010/main" val="15778986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13 - Inventory</a:t>
            </a:r>
            <a:endParaRPr lang="en-US" dirty="0"/>
          </a:p>
        </p:txBody>
      </p:sp>
      <p:sp>
        <p:nvSpPr>
          <p:cNvPr id="3" name="Content Placeholder 2"/>
          <p:cNvSpPr>
            <a:spLocks noGrp="1"/>
          </p:cNvSpPr>
          <p:nvPr>
            <p:ph idx="1"/>
          </p:nvPr>
        </p:nvSpPr>
        <p:spPr/>
        <p:txBody>
          <a:bodyPr/>
          <a:lstStyle/>
          <a:p>
            <a:r>
              <a:rPr lang="en-US" dirty="0" smtClean="0"/>
              <a:t>Tracks asset – required for funding replacements</a:t>
            </a:r>
          </a:p>
          <a:p>
            <a:r>
              <a:rPr lang="en-US" dirty="0" smtClean="0"/>
              <a:t>Includes current information, updated annually</a:t>
            </a:r>
          </a:p>
          <a:p>
            <a:pPr lvl="1"/>
            <a:r>
              <a:rPr lang="en-US" dirty="0" smtClean="0"/>
              <a:t>Mileage</a:t>
            </a:r>
          </a:p>
          <a:p>
            <a:pPr lvl="1"/>
            <a:r>
              <a:rPr lang="en-US" dirty="0" smtClean="0"/>
              <a:t>Condition</a:t>
            </a:r>
          </a:p>
          <a:p>
            <a:pPr lvl="1"/>
            <a:r>
              <a:rPr lang="en-US" dirty="0" smtClean="0"/>
              <a:t>Status (Active, Spare, etc.)</a:t>
            </a:r>
          </a:p>
          <a:p>
            <a:pPr lvl="1"/>
            <a:endParaRPr lang="en-US" dirty="0"/>
          </a:p>
        </p:txBody>
      </p:sp>
      <p:pic>
        <p:nvPicPr>
          <p:cNvPr id="5" name="Picture 4"/>
          <p:cNvPicPr>
            <a:picLocks noChangeAspect="1"/>
          </p:cNvPicPr>
          <p:nvPr/>
        </p:nvPicPr>
        <p:blipFill>
          <a:blip r:embed="rId2"/>
          <a:stretch>
            <a:fillRect/>
          </a:stretch>
        </p:blipFill>
        <p:spPr>
          <a:xfrm>
            <a:off x="5653087" y="5030275"/>
            <a:ext cx="3295650" cy="1647825"/>
          </a:xfrm>
          <a:prstGeom prst="rect">
            <a:avLst/>
          </a:prstGeom>
        </p:spPr>
      </p:pic>
      <p:pic>
        <p:nvPicPr>
          <p:cNvPr id="4" name="Picture 3"/>
          <p:cNvPicPr>
            <a:picLocks noChangeAspect="1"/>
          </p:cNvPicPr>
          <p:nvPr/>
        </p:nvPicPr>
        <p:blipFill>
          <a:blip r:embed="rId3"/>
          <a:stretch>
            <a:fillRect/>
          </a:stretch>
        </p:blipFill>
        <p:spPr>
          <a:xfrm>
            <a:off x="3581400" y="3733800"/>
            <a:ext cx="2243137" cy="1455225"/>
          </a:xfrm>
          <a:prstGeom prst="rect">
            <a:avLst/>
          </a:prstGeom>
        </p:spPr>
      </p:pic>
    </p:spTree>
    <p:extLst>
      <p:ext uri="{BB962C8B-B14F-4D97-AF65-F5344CB8AC3E}">
        <p14:creationId xmlns:p14="http://schemas.microsoft.com/office/powerpoint/2010/main" val="41020850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13 – Vehicle Disposition</a:t>
            </a:r>
            <a:endParaRPr lang="en-US" dirty="0"/>
          </a:p>
        </p:txBody>
      </p:sp>
      <p:sp>
        <p:nvSpPr>
          <p:cNvPr id="3" name="Content Placeholder 2"/>
          <p:cNvSpPr>
            <a:spLocks noGrp="1"/>
          </p:cNvSpPr>
          <p:nvPr>
            <p:ph idx="1"/>
          </p:nvPr>
        </p:nvSpPr>
        <p:spPr/>
        <p:txBody>
          <a:bodyPr>
            <a:normAutofit lnSpcReduction="10000"/>
          </a:bodyPr>
          <a:lstStyle/>
          <a:p>
            <a:r>
              <a:rPr lang="en-US" dirty="0" smtClean="0"/>
              <a:t>Not a new requirement but new oversight by CDOT</a:t>
            </a:r>
          </a:p>
          <a:p>
            <a:pPr lvl="1"/>
            <a:r>
              <a:rPr lang="en-US" dirty="0" smtClean="0"/>
              <a:t>There will always be a federal and/or state interest in any asset originally procured with state and/or federal funds</a:t>
            </a:r>
          </a:p>
          <a:p>
            <a:pPr lvl="1"/>
            <a:r>
              <a:rPr lang="en-US" dirty="0" smtClean="0"/>
              <a:t>When you dispose of an asset:</a:t>
            </a:r>
          </a:p>
          <a:p>
            <a:pPr lvl="2"/>
            <a:r>
              <a:rPr lang="en-US" dirty="0" smtClean="0"/>
              <a:t>If under $5,000 – please use funds in your transit program</a:t>
            </a:r>
          </a:p>
          <a:p>
            <a:pPr lvl="2"/>
            <a:r>
              <a:rPr lang="en-US" dirty="0" smtClean="0"/>
              <a:t>If over $5,000 – there is a state and/or federal “interest” in the asset</a:t>
            </a:r>
            <a:endParaRPr lang="en-US" dirty="0"/>
          </a:p>
        </p:txBody>
      </p:sp>
    </p:spTree>
    <p:extLst>
      <p:ext uri="{BB962C8B-B14F-4D97-AF65-F5344CB8AC3E}">
        <p14:creationId xmlns:p14="http://schemas.microsoft.com/office/powerpoint/2010/main" val="27905333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 – Asset Sale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If you dispose of an asset by sale</a:t>
            </a:r>
          </a:p>
          <a:p>
            <a:pPr lvl="1"/>
            <a:r>
              <a:rPr lang="en-US" dirty="0" smtClean="0"/>
              <a:t>Must be competitive</a:t>
            </a:r>
          </a:p>
          <a:p>
            <a:pPr lvl="2"/>
            <a:r>
              <a:rPr lang="en-US" dirty="0" smtClean="0"/>
              <a:t>Cannot assign price, no $4,999 specials</a:t>
            </a:r>
          </a:p>
          <a:p>
            <a:pPr lvl="1"/>
            <a:r>
              <a:rPr lang="en-US" dirty="0" smtClean="0"/>
              <a:t>Must reflect fair market value (See definition in Chapter 2)</a:t>
            </a:r>
          </a:p>
          <a:p>
            <a:pPr lvl="1"/>
            <a:r>
              <a:rPr lang="en-US" dirty="0" smtClean="0"/>
              <a:t>Preferred method is auction (Also use eBay)</a:t>
            </a:r>
          </a:p>
          <a:p>
            <a:r>
              <a:rPr lang="en-US" dirty="0" smtClean="0"/>
              <a:t>Take proceeds and apply original purchase federal and/or state interest</a:t>
            </a:r>
          </a:p>
          <a:p>
            <a:r>
              <a:rPr lang="en-US" dirty="0" smtClean="0"/>
              <a:t>Usually 80% but may be different if you had FASTER as match (96%) or overmatched</a:t>
            </a:r>
          </a:p>
          <a:p>
            <a:r>
              <a:rPr lang="en-US" dirty="0" smtClean="0"/>
              <a:t>Submit bill of sale, approved Asset Disposition (AD) form, copy of received check, disposition check to Grants Unit Manager</a:t>
            </a:r>
          </a:p>
        </p:txBody>
      </p:sp>
    </p:spTree>
    <p:extLst>
      <p:ext uri="{BB962C8B-B14F-4D97-AF65-F5344CB8AC3E}">
        <p14:creationId xmlns:p14="http://schemas.microsoft.com/office/powerpoint/2010/main" val="17919992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13 – Disposition Proceeds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Grants Unit Manager will verify all document and submit the check to Finance for deposit</a:t>
            </a:r>
          </a:p>
          <a:p>
            <a:r>
              <a:rPr lang="en-US" dirty="0" smtClean="0"/>
              <a:t>Please update the inventory record in COTRAMS</a:t>
            </a:r>
          </a:p>
          <a:p>
            <a:r>
              <a:rPr lang="en-US" dirty="0" smtClean="0"/>
              <a:t>This process will be automated in future</a:t>
            </a:r>
          </a:p>
          <a:p>
            <a:r>
              <a:rPr lang="en-US" dirty="0" smtClean="0"/>
              <a:t>Disposition proceeds go into a specific account (FTA or FASTER)</a:t>
            </a:r>
          </a:p>
          <a:p>
            <a:r>
              <a:rPr lang="en-US" dirty="0" smtClean="0"/>
              <a:t>Where there are sufficient funds, balance will be transferred into the annual capital call</a:t>
            </a:r>
          </a:p>
          <a:p>
            <a:r>
              <a:rPr lang="en-US" dirty="0" smtClean="0"/>
              <a:t>Disposition funds will be treated as regular FTA or FASTER funds, as appropriate</a:t>
            </a:r>
            <a:endParaRPr lang="en-US" dirty="0"/>
          </a:p>
        </p:txBody>
      </p:sp>
    </p:spTree>
    <p:extLst>
      <p:ext uri="{BB962C8B-B14F-4D97-AF65-F5344CB8AC3E}">
        <p14:creationId xmlns:p14="http://schemas.microsoft.com/office/powerpoint/2010/main" val="8061800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13 - Parting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If vehicle has reached the end of its useful life and is no longer capable of being used, you may choose to part it out</a:t>
            </a:r>
          </a:p>
          <a:p>
            <a:r>
              <a:rPr lang="en-US" dirty="0" smtClean="0"/>
              <a:t>Must be “like” vehicle to remaining fleet</a:t>
            </a:r>
          </a:p>
          <a:p>
            <a:r>
              <a:rPr lang="en-US" dirty="0" smtClean="0"/>
              <a:t>Must track parting to newer vehicles</a:t>
            </a:r>
          </a:p>
          <a:p>
            <a:pPr lvl="1"/>
            <a:r>
              <a:rPr lang="en-US" dirty="0" smtClean="0"/>
              <a:t>If you take the alternator out of the parted vehicle and install it in a different vehicle (in service), please note in the new vehicle’s file</a:t>
            </a:r>
          </a:p>
          <a:p>
            <a:r>
              <a:rPr lang="en-US" dirty="0" smtClean="0"/>
              <a:t>Once no longer useful, sell for scrap</a:t>
            </a:r>
          </a:p>
          <a:p>
            <a:r>
              <a:rPr lang="en-US" dirty="0" smtClean="0"/>
              <a:t>If sale proceeds are over $5,000, use sale disposition process.</a:t>
            </a:r>
            <a:endParaRPr lang="en-US" dirty="0"/>
          </a:p>
        </p:txBody>
      </p:sp>
    </p:spTree>
    <p:extLst>
      <p:ext uri="{BB962C8B-B14F-4D97-AF65-F5344CB8AC3E}">
        <p14:creationId xmlns:p14="http://schemas.microsoft.com/office/powerpoint/2010/main" val="22892025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13 - Donation</a:t>
            </a:r>
            <a:endParaRPr lang="en-US" dirty="0"/>
          </a:p>
        </p:txBody>
      </p:sp>
      <p:sp>
        <p:nvSpPr>
          <p:cNvPr id="3" name="Content Placeholder 2"/>
          <p:cNvSpPr>
            <a:spLocks noGrp="1"/>
          </p:cNvSpPr>
          <p:nvPr>
            <p:ph idx="1"/>
          </p:nvPr>
        </p:nvSpPr>
        <p:spPr/>
        <p:txBody>
          <a:bodyPr>
            <a:normAutofit lnSpcReduction="10000"/>
          </a:bodyPr>
          <a:lstStyle/>
          <a:p>
            <a:r>
              <a:rPr lang="en-US" dirty="0" smtClean="0"/>
              <a:t>You may choose to donate a vehicle that is past its useful life to another entity</a:t>
            </a:r>
          </a:p>
          <a:p>
            <a:pPr lvl="1"/>
            <a:r>
              <a:rPr lang="en-US" dirty="0" smtClean="0"/>
              <a:t>Entity must be approved by CDOT (on behalf of FTA, may require FTA approval) to ensure vehicle use meets FTA requirements</a:t>
            </a:r>
          </a:p>
          <a:p>
            <a:pPr lvl="1"/>
            <a:r>
              <a:rPr lang="en-US" dirty="0" smtClean="0"/>
              <a:t>Vehicle must be appraised by approved source</a:t>
            </a:r>
          </a:p>
          <a:p>
            <a:pPr lvl="1"/>
            <a:r>
              <a:rPr lang="en-US" dirty="0" smtClean="0"/>
              <a:t>If fair market value is over $5,000, receiving entity must accept responsibility for annual reporting until the asset is sold</a:t>
            </a:r>
            <a:endParaRPr lang="en-US" dirty="0"/>
          </a:p>
        </p:txBody>
      </p:sp>
    </p:spTree>
    <p:extLst>
      <p:ext uri="{BB962C8B-B14F-4D97-AF65-F5344CB8AC3E}">
        <p14:creationId xmlns:p14="http://schemas.microsoft.com/office/powerpoint/2010/main" val="1943429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667000"/>
            <a:ext cx="7772400" cy="698500"/>
          </a:xfrm>
        </p:spPr>
        <p:txBody>
          <a:bodyPr>
            <a:normAutofit fontScale="90000"/>
          </a:bodyPr>
          <a:lstStyle/>
          <a:p>
            <a:r>
              <a:rPr lang="en-US" dirty="0" smtClean="0"/>
              <a:t>Purpose</a:t>
            </a:r>
            <a:endParaRPr lang="en-US" dirty="0"/>
          </a:p>
        </p:txBody>
      </p:sp>
      <p:sp>
        <p:nvSpPr>
          <p:cNvPr id="3" name="Content Placeholder 2"/>
          <p:cNvSpPr>
            <a:spLocks noGrp="1"/>
          </p:cNvSpPr>
          <p:nvPr>
            <p:ph type="body" idx="1"/>
          </p:nvPr>
        </p:nvSpPr>
        <p:spPr/>
        <p:txBody>
          <a:bodyPr/>
          <a:lstStyle/>
          <a:p>
            <a:r>
              <a:rPr lang="en-US" dirty="0" smtClean="0">
                <a:solidFill>
                  <a:schemeClr val="accent2"/>
                </a:solidFill>
              </a:rPr>
              <a:t>Designed to provide you with immediate access to information, guidance, direction, and protocols for managing your relationship with CDOT and DTR</a:t>
            </a:r>
            <a:endParaRPr lang="en-US" dirty="0">
              <a:solidFill>
                <a:schemeClr val="accent2"/>
              </a:solidFill>
            </a:endParaRPr>
          </a:p>
        </p:txBody>
      </p:sp>
      <p:pic>
        <p:nvPicPr>
          <p:cNvPr id="6" name="Picture 5"/>
          <p:cNvPicPr>
            <a:picLocks noChangeAspect="1"/>
          </p:cNvPicPr>
          <p:nvPr/>
        </p:nvPicPr>
        <p:blipFill>
          <a:blip r:embed="rId2"/>
          <a:stretch>
            <a:fillRect/>
          </a:stretch>
        </p:blipFill>
        <p:spPr>
          <a:xfrm>
            <a:off x="4593765" y="4646613"/>
            <a:ext cx="2619375" cy="1743075"/>
          </a:xfrm>
          <a:prstGeom prst="rect">
            <a:avLst/>
          </a:prstGeom>
        </p:spPr>
      </p:pic>
    </p:spTree>
    <p:extLst>
      <p:ext uri="{BB962C8B-B14F-4D97-AF65-F5344CB8AC3E}">
        <p14:creationId xmlns:p14="http://schemas.microsoft.com/office/powerpoint/2010/main" val="10793767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 – Casualty Loss</a:t>
            </a:r>
            <a:endParaRPr lang="en-US" dirty="0"/>
          </a:p>
        </p:txBody>
      </p:sp>
      <p:sp>
        <p:nvSpPr>
          <p:cNvPr id="3" name="Content Placeholder 2"/>
          <p:cNvSpPr>
            <a:spLocks noGrp="1"/>
          </p:cNvSpPr>
          <p:nvPr>
            <p:ph idx="1"/>
          </p:nvPr>
        </p:nvSpPr>
        <p:spPr/>
        <p:txBody>
          <a:bodyPr>
            <a:normAutofit/>
          </a:bodyPr>
          <a:lstStyle/>
          <a:p>
            <a:r>
              <a:rPr lang="en-US" dirty="0" smtClean="0"/>
              <a:t>If vehicle is totaled:</a:t>
            </a:r>
          </a:p>
          <a:p>
            <a:pPr lvl="1"/>
            <a:r>
              <a:rPr lang="en-US" dirty="0" smtClean="0"/>
              <a:t>Expectation is that it will be replaced</a:t>
            </a:r>
          </a:p>
          <a:p>
            <a:pPr lvl="2"/>
            <a:r>
              <a:rPr lang="en-US" dirty="0" smtClean="0"/>
              <a:t>If this is NOT the case, contact your grant coordinator IMMEDIATELY upon loss</a:t>
            </a:r>
          </a:p>
          <a:p>
            <a:pPr lvl="1"/>
            <a:r>
              <a:rPr lang="en-US" dirty="0" smtClean="0"/>
              <a:t>Make sure the accident information is completed in COTRAMS, helps us track events</a:t>
            </a:r>
          </a:p>
          <a:p>
            <a:r>
              <a:rPr lang="en-US" dirty="0" smtClean="0"/>
              <a:t>Work with insurance                                  to resolve claim</a:t>
            </a:r>
          </a:p>
        </p:txBody>
      </p:sp>
      <p:pic>
        <p:nvPicPr>
          <p:cNvPr id="4" name="Picture 3"/>
          <p:cNvPicPr>
            <a:picLocks noChangeAspect="1"/>
          </p:cNvPicPr>
          <p:nvPr/>
        </p:nvPicPr>
        <p:blipFill>
          <a:blip r:embed="rId2"/>
          <a:stretch>
            <a:fillRect/>
          </a:stretch>
        </p:blipFill>
        <p:spPr>
          <a:xfrm>
            <a:off x="4876800" y="4956263"/>
            <a:ext cx="2943225" cy="1657262"/>
          </a:xfrm>
          <a:prstGeom prst="rect">
            <a:avLst/>
          </a:prstGeom>
        </p:spPr>
      </p:pic>
    </p:spTree>
    <p:extLst>
      <p:ext uri="{BB962C8B-B14F-4D97-AF65-F5344CB8AC3E}">
        <p14:creationId xmlns:p14="http://schemas.microsoft.com/office/powerpoint/2010/main" val="41247918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13 – Replacing Loss Vehicle</a:t>
            </a:r>
            <a:endParaRPr lang="en-US" sz="3600" dirty="0"/>
          </a:p>
        </p:txBody>
      </p:sp>
      <p:sp>
        <p:nvSpPr>
          <p:cNvPr id="3" name="Content Placeholder 2"/>
          <p:cNvSpPr>
            <a:spLocks noGrp="1"/>
          </p:cNvSpPr>
          <p:nvPr>
            <p:ph idx="1"/>
          </p:nvPr>
        </p:nvSpPr>
        <p:spPr/>
        <p:txBody>
          <a:bodyPr>
            <a:normAutofit fontScale="77500" lnSpcReduction="20000"/>
          </a:bodyPr>
          <a:lstStyle/>
          <a:p>
            <a:r>
              <a:rPr lang="en-US" dirty="0"/>
              <a:t>When you receive settlement:</a:t>
            </a:r>
          </a:p>
          <a:p>
            <a:pPr lvl="1"/>
            <a:r>
              <a:rPr lang="en-US" dirty="0"/>
              <a:t>Determine replacement cost</a:t>
            </a:r>
          </a:p>
          <a:p>
            <a:pPr lvl="1"/>
            <a:r>
              <a:rPr lang="en-US" dirty="0"/>
              <a:t>Apply settlement to price of replacement using original purchase state and/or federal </a:t>
            </a:r>
            <a:r>
              <a:rPr lang="en-US" dirty="0" smtClean="0"/>
              <a:t>interest (80%, etc.)</a:t>
            </a:r>
          </a:p>
          <a:p>
            <a:r>
              <a:rPr lang="en-US" dirty="0" smtClean="0"/>
              <a:t>If you are paying the remainder with local funds, the federal/state interest is the settlement interest percentage of whole</a:t>
            </a:r>
          </a:p>
          <a:p>
            <a:pPr lvl="1"/>
            <a:r>
              <a:rPr lang="en-US" dirty="0" smtClean="0"/>
              <a:t>For example, if the settlement is $20,000 and you are paying the remaining $80,000 from local funds, the federal/state interest is 20%</a:t>
            </a:r>
          </a:p>
          <a:p>
            <a:r>
              <a:rPr lang="en-US" dirty="0" smtClean="0"/>
              <a:t>If you are seeking CDOT assistance for the replacement, then the federal/state interest is from the new grant plus the settlement interest, usually 80%</a:t>
            </a:r>
            <a:endParaRPr lang="en-US" dirty="0"/>
          </a:p>
        </p:txBody>
      </p:sp>
    </p:spTree>
    <p:extLst>
      <p:ext uri="{BB962C8B-B14F-4D97-AF65-F5344CB8AC3E}">
        <p14:creationId xmlns:p14="http://schemas.microsoft.com/office/powerpoint/2010/main" val="11093590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13 – Equipment &amp; Facilities</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Equipment and facilities are treated much like rolling stock:</a:t>
            </a:r>
          </a:p>
          <a:p>
            <a:pPr lvl="1"/>
            <a:r>
              <a:rPr lang="en-US" dirty="0" smtClean="0"/>
              <a:t>There is a useful life</a:t>
            </a:r>
          </a:p>
          <a:p>
            <a:pPr lvl="1"/>
            <a:r>
              <a:rPr lang="en-US" dirty="0" smtClean="0"/>
              <a:t>You must have a maintenance plan</a:t>
            </a:r>
          </a:p>
          <a:p>
            <a:pPr lvl="1"/>
            <a:r>
              <a:rPr lang="en-US" dirty="0" smtClean="0"/>
              <a:t>Equipment has the same disposition requirements &gt;$5,000</a:t>
            </a:r>
          </a:p>
          <a:p>
            <a:pPr lvl="2"/>
            <a:r>
              <a:rPr lang="en-US" dirty="0" smtClean="0"/>
              <a:t>Remember, equipment includes major components such as bus washes, bus lifts, etc. which could be sold</a:t>
            </a:r>
          </a:p>
          <a:p>
            <a:r>
              <a:rPr lang="en-US" dirty="0" smtClean="0"/>
              <a:t>Facilities do not have an end date for interest and have separate requirements for sale of assets</a:t>
            </a:r>
          </a:p>
          <a:p>
            <a:pPr lvl="1"/>
            <a:r>
              <a:rPr lang="en-US" dirty="0" smtClean="0"/>
              <a:t>Facilities do include shelters, benches, etc. which are treated like equipment</a:t>
            </a:r>
            <a:endParaRPr lang="en-US" dirty="0"/>
          </a:p>
        </p:txBody>
      </p:sp>
    </p:spTree>
    <p:extLst>
      <p:ext uri="{BB962C8B-B14F-4D97-AF65-F5344CB8AC3E}">
        <p14:creationId xmlns:p14="http://schemas.microsoft.com/office/powerpoint/2010/main" val="34121809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13 - Leasing</a:t>
            </a:r>
            <a:endParaRPr lang="en-US" dirty="0"/>
          </a:p>
        </p:txBody>
      </p:sp>
      <p:sp>
        <p:nvSpPr>
          <p:cNvPr id="3" name="Content Placeholder 2"/>
          <p:cNvSpPr>
            <a:spLocks noGrp="1"/>
          </p:cNvSpPr>
          <p:nvPr>
            <p:ph idx="1"/>
          </p:nvPr>
        </p:nvSpPr>
        <p:spPr/>
        <p:txBody>
          <a:bodyPr>
            <a:normAutofit lnSpcReduction="10000"/>
          </a:bodyPr>
          <a:lstStyle/>
          <a:p>
            <a:r>
              <a:rPr lang="en-US" dirty="0" smtClean="0"/>
              <a:t>Two types:</a:t>
            </a:r>
          </a:p>
          <a:p>
            <a:pPr lvl="1"/>
            <a:r>
              <a:rPr lang="en-US" dirty="0" smtClean="0"/>
              <a:t>Agency leases a vehicle from a dealer</a:t>
            </a:r>
          </a:p>
          <a:p>
            <a:pPr lvl="1"/>
            <a:r>
              <a:rPr lang="en-US" dirty="0" smtClean="0"/>
              <a:t>Agency leases their owned vehicle to a contractor</a:t>
            </a:r>
          </a:p>
          <a:p>
            <a:r>
              <a:rPr lang="en-US" dirty="0" smtClean="0"/>
              <a:t>Lease of vehicle from dealer</a:t>
            </a:r>
          </a:p>
          <a:p>
            <a:pPr lvl="1"/>
            <a:r>
              <a:rPr lang="en-US" dirty="0" smtClean="0"/>
              <a:t>Not usually allowed unless for limited duration “bridge lease”</a:t>
            </a:r>
          </a:p>
          <a:p>
            <a:r>
              <a:rPr lang="en-US" dirty="0" smtClean="0"/>
              <a:t>Lease to a contractor requires FTA or CDOT approval</a:t>
            </a:r>
            <a:endParaRPr lang="en-US" dirty="0"/>
          </a:p>
        </p:txBody>
      </p:sp>
    </p:spTree>
    <p:extLst>
      <p:ext uri="{BB962C8B-B14F-4D97-AF65-F5344CB8AC3E}">
        <p14:creationId xmlns:p14="http://schemas.microsoft.com/office/powerpoint/2010/main" val="42021604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13 – Leasing to Contractor</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FTA and/or CDOT must ensure your lease agreement complies with requirements</a:t>
            </a:r>
          </a:p>
          <a:p>
            <a:pPr lvl="1"/>
            <a:r>
              <a:rPr lang="en-US" dirty="0" smtClean="0"/>
              <a:t>The responsibility remains with you, did you pass on the requirements to the contractor?</a:t>
            </a:r>
          </a:p>
          <a:p>
            <a:pPr lvl="1"/>
            <a:r>
              <a:rPr lang="en-US" dirty="0" smtClean="0"/>
              <a:t>Includes maintenance requirements, drug &amp; alcohol (as applicable), insurance, staff training, etc.</a:t>
            </a:r>
          </a:p>
          <a:p>
            <a:pPr lvl="1"/>
            <a:r>
              <a:rPr lang="en-US" dirty="0" smtClean="0"/>
              <a:t>Failure to receive approval may make some or all expenses from the contractor ineligible for state or federal funding</a:t>
            </a:r>
            <a:endParaRPr lang="en-US" dirty="0"/>
          </a:p>
        </p:txBody>
      </p:sp>
    </p:spTree>
    <p:extLst>
      <p:ext uri="{BB962C8B-B14F-4D97-AF65-F5344CB8AC3E}">
        <p14:creationId xmlns:p14="http://schemas.microsoft.com/office/powerpoint/2010/main" val="23928148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Chapter 14 – Compliance &amp; Oversight</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CDOT is the direct recipient of federal funding from the FTA</a:t>
            </a:r>
          </a:p>
          <a:p>
            <a:r>
              <a:rPr lang="en-US" dirty="0" smtClean="0"/>
              <a:t>Our role is to act as “agent” on behalf of FTA to ensure that all grants are being managed and operated in compliance with the federal regulations</a:t>
            </a:r>
          </a:p>
          <a:p>
            <a:r>
              <a:rPr lang="en-US" dirty="0" smtClean="0"/>
              <a:t>Simple rule: failure to comply = risk of losing funding</a:t>
            </a:r>
          </a:p>
          <a:p>
            <a:r>
              <a:rPr lang="en-US" dirty="0" smtClean="0">
                <a:solidFill>
                  <a:schemeClr val="accent2"/>
                </a:solidFill>
              </a:rPr>
              <a:t>Our job: help you to be in compliance</a:t>
            </a:r>
            <a:endParaRPr lang="en-US" dirty="0">
              <a:solidFill>
                <a:schemeClr val="accent2"/>
              </a:solidFill>
            </a:endParaRPr>
          </a:p>
        </p:txBody>
      </p:sp>
    </p:spTree>
    <p:extLst>
      <p:ext uri="{BB962C8B-B14F-4D97-AF65-F5344CB8AC3E}">
        <p14:creationId xmlns:p14="http://schemas.microsoft.com/office/powerpoint/2010/main" val="6910722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14 – Agency Reviews</a:t>
            </a:r>
            <a:endParaRPr lang="en-US" dirty="0"/>
          </a:p>
        </p:txBody>
      </p:sp>
      <p:sp>
        <p:nvSpPr>
          <p:cNvPr id="3" name="Content Placeholder 2"/>
          <p:cNvSpPr>
            <a:spLocks noGrp="1"/>
          </p:cNvSpPr>
          <p:nvPr>
            <p:ph idx="1"/>
          </p:nvPr>
        </p:nvSpPr>
        <p:spPr/>
        <p:txBody>
          <a:bodyPr>
            <a:normAutofit fontScale="92500"/>
          </a:bodyPr>
          <a:lstStyle/>
          <a:p>
            <a:r>
              <a:rPr lang="en-US" dirty="0" smtClean="0"/>
              <a:t>Triennial review of your entire operation</a:t>
            </a:r>
          </a:p>
          <a:p>
            <a:pPr lvl="1"/>
            <a:r>
              <a:rPr lang="en-US" dirty="0" smtClean="0"/>
              <a:t>Desk Review: Held @ CDOT, reviewer checks to ensure we have documentation on file, reports are up to date, grants are timely</a:t>
            </a:r>
          </a:p>
          <a:p>
            <a:pPr lvl="1"/>
            <a:r>
              <a:rPr lang="en-US" dirty="0" smtClean="0"/>
              <a:t>On Site Review: Held at your location(s), reviewer will go through a process to ask questions, gather backup evidence, and review files; complexity depends on your program(s) and services</a:t>
            </a:r>
          </a:p>
          <a:p>
            <a:r>
              <a:rPr lang="en-US" dirty="0" smtClean="0"/>
              <a:t>You are obligated to ensure all required staff are present and available for questions</a:t>
            </a:r>
            <a:endParaRPr lang="en-US" dirty="0"/>
          </a:p>
        </p:txBody>
      </p:sp>
    </p:spTree>
    <p:extLst>
      <p:ext uri="{BB962C8B-B14F-4D97-AF65-F5344CB8AC3E}">
        <p14:creationId xmlns:p14="http://schemas.microsoft.com/office/powerpoint/2010/main" val="33304476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14 – Functional Reviews</a:t>
            </a:r>
            <a:endParaRPr lang="en-US" dirty="0"/>
          </a:p>
        </p:txBody>
      </p:sp>
      <p:sp>
        <p:nvSpPr>
          <p:cNvPr id="3" name="Content Placeholder 2"/>
          <p:cNvSpPr>
            <a:spLocks noGrp="1"/>
          </p:cNvSpPr>
          <p:nvPr>
            <p:ph idx="1"/>
          </p:nvPr>
        </p:nvSpPr>
        <p:spPr/>
        <p:txBody>
          <a:bodyPr>
            <a:normAutofit lnSpcReduction="10000"/>
          </a:bodyPr>
          <a:lstStyle/>
          <a:p>
            <a:r>
              <a:rPr lang="en-US" dirty="0" smtClean="0"/>
              <a:t>Specific to one function</a:t>
            </a:r>
          </a:p>
          <a:p>
            <a:pPr lvl="1"/>
            <a:r>
              <a:rPr lang="en-US" dirty="0" smtClean="0"/>
              <a:t>Drug &amp; Alcohol: most common, DTR has contractor perform these every three years, contractor provides technical support</a:t>
            </a:r>
          </a:p>
          <a:p>
            <a:pPr lvl="1"/>
            <a:r>
              <a:rPr lang="en-US" dirty="0" smtClean="0"/>
              <a:t>Financial: review of your financial systems and management processes</a:t>
            </a:r>
          </a:p>
          <a:p>
            <a:pPr lvl="1"/>
            <a:r>
              <a:rPr lang="en-US" dirty="0" smtClean="0"/>
              <a:t>Procurement: review of your procurement documentation and procedures</a:t>
            </a:r>
          </a:p>
          <a:p>
            <a:pPr lvl="1"/>
            <a:r>
              <a:rPr lang="en-US" dirty="0" smtClean="0"/>
              <a:t>Maintenance: reviews your maintenance plans and procedures</a:t>
            </a:r>
            <a:endParaRPr lang="en-US" dirty="0"/>
          </a:p>
        </p:txBody>
      </p:sp>
    </p:spTree>
    <p:extLst>
      <p:ext uri="{BB962C8B-B14F-4D97-AF65-F5344CB8AC3E}">
        <p14:creationId xmlns:p14="http://schemas.microsoft.com/office/powerpoint/2010/main" val="4270902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14 – Functional Reviews</a:t>
            </a:r>
          </a:p>
        </p:txBody>
      </p:sp>
      <p:sp>
        <p:nvSpPr>
          <p:cNvPr id="3" name="Content Placeholder 2"/>
          <p:cNvSpPr>
            <a:spLocks noGrp="1"/>
          </p:cNvSpPr>
          <p:nvPr>
            <p:ph idx="1"/>
          </p:nvPr>
        </p:nvSpPr>
        <p:spPr/>
        <p:txBody>
          <a:bodyPr/>
          <a:lstStyle/>
          <a:p>
            <a:pPr lvl="1"/>
            <a:r>
              <a:rPr lang="en-US" dirty="0" smtClean="0"/>
              <a:t>ADA: reviews your ADA compliance, usually specific for fixed route operations</a:t>
            </a:r>
          </a:p>
          <a:p>
            <a:pPr lvl="1"/>
            <a:r>
              <a:rPr lang="en-US" dirty="0" smtClean="0"/>
              <a:t>Asset Management: uncommon but may occur if fleet is in poor condition</a:t>
            </a:r>
          </a:p>
          <a:p>
            <a:pPr lvl="1"/>
            <a:r>
              <a:rPr lang="en-US" dirty="0" smtClean="0"/>
              <a:t>Safety &amp; Security: coming after FTA releases guidance</a:t>
            </a:r>
          </a:p>
          <a:p>
            <a:pPr lvl="1"/>
            <a:r>
              <a:rPr lang="en-US" dirty="0" smtClean="0"/>
              <a:t>School Bus: required if you provide tripper service to ensure compliance</a:t>
            </a:r>
          </a:p>
          <a:p>
            <a:pPr lvl="1"/>
            <a:r>
              <a:rPr lang="en-US" dirty="0" smtClean="0"/>
              <a:t>Charter Bus: required if you provide charters</a:t>
            </a:r>
            <a:endParaRPr lang="en-US" dirty="0"/>
          </a:p>
        </p:txBody>
      </p:sp>
    </p:spTree>
    <p:extLst>
      <p:ext uri="{BB962C8B-B14F-4D97-AF65-F5344CB8AC3E}">
        <p14:creationId xmlns:p14="http://schemas.microsoft.com/office/powerpoint/2010/main" val="18595825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15 - Templates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Intent is to provide templates of most of the documents required by CDOT/DTR</a:t>
            </a:r>
          </a:p>
          <a:p>
            <a:r>
              <a:rPr lang="en-US" dirty="0" smtClean="0"/>
              <a:t>Currently:</a:t>
            </a:r>
          </a:p>
          <a:p>
            <a:pPr lvl="1"/>
            <a:r>
              <a:rPr lang="en-US" dirty="0" smtClean="0"/>
              <a:t>Vehicle minimum useful life</a:t>
            </a:r>
          </a:p>
          <a:p>
            <a:pPr lvl="1"/>
            <a:r>
              <a:rPr lang="en-US" dirty="0" smtClean="0"/>
              <a:t>Equipment minimum useful life</a:t>
            </a:r>
          </a:p>
          <a:p>
            <a:pPr lvl="1"/>
            <a:r>
              <a:rPr lang="en-US" dirty="0" smtClean="0"/>
              <a:t>Real property minimum useful life</a:t>
            </a:r>
          </a:p>
          <a:p>
            <a:r>
              <a:rPr lang="en-US" dirty="0" smtClean="0"/>
              <a:t>Planned:</a:t>
            </a:r>
          </a:p>
          <a:p>
            <a:pPr lvl="1"/>
            <a:r>
              <a:rPr lang="en-US" dirty="0" smtClean="0"/>
              <a:t>Title VI plan template</a:t>
            </a:r>
          </a:p>
          <a:p>
            <a:pPr lvl="1"/>
            <a:r>
              <a:rPr lang="en-US" dirty="0" smtClean="0"/>
              <a:t>LEP plan template</a:t>
            </a:r>
          </a:p>
          <a:p>
            <a:pPr lvl="1"/>
            <a:r>
              <a:rPr lang="en-US" dirty="0" smtClean="0"/>
              <a:t>And…..?  Please suggest!</a:t>
            </a:r>
            <a:endParaRPr lang="en-US" dirty="0"/>
          </a:p>
        </p:txBody>
      </p:sp>
    </p:spTree>
    <p:extLst>
      <p:ext uri="{BB962C8B-B14F-4D97-AF65-F5344CB8AC3E}">
        <p14:creationId xmlns:p14="http://schemas.microsoft.com/office/powerpoint/2010/main" val="3491053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1 - Introduction</a:t>
            </a:r>
            <a:endParaRPr lang="en-US" dirty="0"/>
          </a:p>
        </p:txBody>
      </p:sp>
      <p:sp>
        <p:nvSpPr>
          <p:cNvPr id="6" name="Content Placeholder 5"/>
          <p:cNvSpPr>
            <a:spLocks noGrp="1"/>
          </p:cNvSpPr>
          <p:nvPr>
            <p:ph idx="1"/>
          </p:nvPr>
        </p:nvSpPr>
        <p:spPr/>
        <p:txBody>
          <a:bodyPr/>
          <a:lstStyle/>
          <a:p>
            <a:r>
              <a:rPr lang="en-US" dirty="0" smtClean="0"/>
              <a:t>Describes the Grant Partner Manual</a:t>
            </a:r>
          </a:p>
          <a:p>
            <a:r>
              <a:rPr lang="en-US" dirty="0" smtClean="0"/>
              <a:t>Outlines the crosswalk between the State Management Plan, Grant Partner Manual, and DTR Standard Operating Protocols</a:t>
            </a:r>
          </a:p>
          <a:p>
            <a:endParaRPr lang="en-US" dirty="0"/>
          </a:p>
        </p:txBody>
      </p:sp>
      <p:sp>
        <p:nvSpPr>
          <p:cNvPr id="4" name="Slide Number Placeholder 3"/>
          <p:cNvSpPr>
            <a:spLocks noGrp="1"/>
          </p:cNvSpPr>
          <p:nvPr>
            <p:ph type="sldNum" sz="quarter" idx="4294967295"/>
          </p:nvPr>
        </p:nvSpPr>
        <p:spPr>
          <a:xfrm>
            <a:off x="7010400" y="6356350"/>
            <a:ext cx="2133600" cy="365125"/>
          </a:xfrm>
        </p:spPr>
        <p:txBody>
          <a:bodyPr/>
          <a:lstStyle/>
          <a:p>
            <a:fld id="{C9515F73-BA6B-4D3A-9483-742BD0CF5D0D}" type="slidenum">
              <a:rPr lang="en-US" smtClean="0"/>
              <a:t>7</a:t>
            </a:fld>
            <a:endParaRPr lang="en-US"/>
          </a:p>
        </p:txBody>
      </p:sp>
      <p:pic>
        <p:nvPicPr>
          <p:cNvPr id="7" name="Picture 6"/>
          <p:cNvPicPr>
            <a:picLocks noChangeAspect="1"/>
          </p:cNvPicPr>
          <p:nvPr/>
        </p:nvPicPr>
        <p:blipFill>
          <a:blip r:embed="rId2"/>
          <a:stretch>
            <a:fillRect/>
          </a:stretch>
        </p:blipFill>
        <p:spPr>
          <a:xfrm>
            <a:off x="4572000" y="4267200"/>
            <a:ext cx="3363033" cy="2183621"/>
          </a:xfrm>
          <a:prstGeom prst="rect">
            <a:avLst/>
          </a:prstGeom>
        </p:spPr>
      </p:pic>
    </p:spTree>
    <p:extLst>
      <p:ext uri="{BB962C8B-B14F-4D97-AF65-F5344CB8AC3E}">
        <p14:creationId xmlns:p14="http://schemas.microsoft.com/office/powerpoint/2010/main" val="24644191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Grant Partner Manual is our first attempt at providing every grant partner with a tool to assist you with your relationship with CDOT</a:t>
            </a:r>
          </a:p>
          <a:p>
            <a:r>
              <a:rPr lang="en-US" dirty="0" smtClean="0"/>
              <a:t>This is YOUR manual</a:t>
            </a:r>
          </a:p>
          <a:p>
            <a:pPr lvl="1"/>
            <a:r>
              <a:rPr lang="en-US" dirty="0" smtClean="0"/>
              <a:t>Please suggest improvements</a:t>
            </a:r>
          </a:p>
          <a:p>
            <a:pPr lvl="1"/>
            <a:r>
              <a:rPr lang="en-US" dirty="0" smtClean="0">
                <a:solidFill>
                  <a:schemeClr val="accent2"/>
                </a:solidFill>
              </a:rPr>
              <a:t>If it doesn’t work for you, it doesn’t work!</a:t>
            </a:r>
          </a:p>
          <a:p>
            <a:pPr lvl="1"/>
            <a:r>
              <a:rPr lang="en-US" dirty="0" smtClean="0"/>
              <a:t>Structure cannot change but content can</a:t>
            </a:r>
          </a:p>
          <a:p>
            <a:pPr lvl="1"/>
            <a:r>
              <a:rPr lang="en-US" dirty="0" smtClean="0"/>
              <a:t>How can we help you?</a:t>
            </a:r>
            <a:endParaRPr lang="en-US" dirty="0"/>
          </a:p>
        </p:txBody>
      </p:sp>
      <p:pic>
        <p:nvPicPr>
          <p:cNvPr id="4" name="Picture 3"/>
          <p:cNvPicPr>
            <a:picLocks noChangeAspect="1"/>
          </p:cNvPicPr>
          <p:nvPr/>
        </p:nvPicPr>
        <p:blipFill>
          <a:blip r:embed="rId2"/>
          <a:stretch>
            <a:fillRect/>
          </a:stretch>
        </p:blipFill>
        <p:spPr>
          <a:xfrm>
            <a:off x="6400800" y="3505200"/>
            <a:ext cx="1565553" cy="1423987"/>
          </a:xfrm>
          <a:prstGeom prst="rect">
            <a:avLst/>
          </a:prstGeom>
        </p:spPr>
      </p:pic>
    </p:spTree>
    <p:extLst>
      <p:ext uri="{BB962C8B-B14F-4D97-AF65-F5344CB8AC3E}">
        <p14:creationId xmlns:p14="http://schemas.microsoft.com/office/powerpoint/2010/main" val="26232090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Partner Manual Contact</a:t>
            </a:r>
            <a:endParaRPr lang="en-US" dirty="0"/>
          </a:p>
        </p:txBody>
      </p:sp>
      <p:sp>
        <p:nvSpPr>
          <p:cNvPr id="4" name="TextBox 3"/>
          <p:cNvSpPr txBox="1"/>
          <p:nvPr/>
        </p:nvSpPr>
        <p:spPr>
          <a:xfrm>
            <a:off x="3200400" y="2667000"/>
            <a:ext cx="3680816" cy="2000548"/>
          </a:xfrm>
          <a:prstGeom prst="rect">
            <a:avLst/>
          </a:prstGeom>
          <a:noFill/>
        </p:spPr>
        <p:txBody>
          <a:bodyPr wrap="none" rtlCol="0">
            <a:spAutoFit/>
          </a:bodyPr>
          <a:lstStyle/>
          <a:p>
            <a:r>
              <a:rPr lang="en-US" sz="2800" b="1" i="1" dirty="0" smtClean="0">
                <a:solidFill>
                  <a:schemeClr val="accent1"/>
                </a:solidFill>
              </a:rPr>
              <a:t>Brodie Ayers</a:t>
            </a:r>
          </a:p>
          <a:p>
            <a:r>
              <a:rPr lang="en-US" sz="2400" dirty="0" smtClean="0"/>
              <a:t>Lead Grants Coordinator</a:t>
            </a:r>
          </a:p>
          <a:p>
            <a:r>
              <a:rPr lang="en-US" sz="2400" dirty="0" smtClean="0">
                <a:hlinkClick r:id="rId2"/>
              </a:rPr>
              <a:t>brodie.ayers@state.co.us</a:t>
            </a:r>
            <a:endParaRPr lang="en-US" sz="2400" dirty="0" smtClean="0"/>
          </a:p>
          <a:p>
            <a:r>
              <a:rPr lang="en-US" sz="2400" dirty="0" smtClean="0"/>
              <a:t>303.757.9767 desk</a:t>
            </a:r>
          </a:p>
          <a:p>
            <a:r>
              <a:rPr lang="en-US" sz="2400" dirty="0" smtClean="0"/>
              <a:t>720.990.0095 cell</a:t>
            </a:r>
          </a:p>
        </p:txBody>
      </p:sp>
    </p:spTree>
    <p:extLst>
      <p:ext uri="{BB962C8B-B14F-4D97-AF65-F5344CB8AC3E}">
        <p14:creationId xmlns:p14="http://schemas.microsoft.com/office/powerpoint/2010/main" val="2364130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 Definition of Terms</a:t>
            </a:r>
            <a:endParaRPr lang="en-US" dirty="0"/>
          </a:p>
        </p:txBody>
      </p:sp>
      <p:sp>
        <p:nvSpPr>
          <p:cNvPr id="3" name="Content Placeholder 2"/>
          <p:cNvSpPr>
            <a:spLocks noGrp="1"/>
          </p:cNvSpPr>
          <p:nvPr>
            <p:ph idx="1"/>
          </p:nvPr>
        </p:nvSpPr>
        <p:spPr/>
        <p:txBody>
          <a:bodyPr/>
          <a:lstStyle/>
          <a:p>
            <a:r>
              <a:rPr lang="en-US" dirty="0" smtClean="0"/>
              <a:t>Mirrors State Management Plan</a:t>
            </a:r>
          </a:p>
          <a:p>
            <a:r>
              <a:rPr lang="en-US" dirty="0" smtClean="0"/>
              <a:t>Helps to ensure we’re speaking the same language</a:t>
            </a:r>
          </a:p>
          <a:p>
            <a:endParaRPr lang="en-US" dirty="0"/>
          </a:p>
        </p:txBody>
      </p:sp>
      <p:pic>
        <p:nvPicPr>
          <p:cNvPr id="4" name="Picture 3"/>
          <p:cNvPicPr>
            <a:picLocks noChangeAspect="1"/>
          </p:cNvPicPr>
          <p:nvPr/>
        </p:nvPicPr>
        <p:blipFill>
          <a:blip r:embed="rId2"/>
          <a:stretch>
            <a:fillRect/>
          </a:stretch>
        </p:blipFill>
        <p:spPr>
          <a:xfrm>
            <a:off x="1219200" y="4038600"/>
            <a:ext cx="6577012" cy="2303780"/>
          </a:xfrm>
          <a:prstGeom prst="rect">
            <a:avLst/>
          </a:prstGeom>
        </p:spPr>
      </p:pic>
    </p:spTree>
    <p:extLst>
      <p:ext uri="{BB962C8B-B14F-4D97-AF65-F5344CB8AC3E}">
        <p14:creationId xmlns:p14="http://schemas.microsoft.com/office/powerpoint/2010/main" val="1495763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3 – Transit Program Goals &amp; Objectives</a:t>
            </a:r>
            <a:endParaRPr lang="en-US" sz="3600" dirty="0"/>
          </a:p>
        </p:txBody>
      </p:sp>
      <p:sp>
        <p:nvSpPr>
          <p:cNvPr id="3" name="Content Placeholder 2"/>
          <p:cNvSpPr>
            <a:spLocks noGrp="1"/>
          </p:cNvSpPr>
          <p:nvPr>
            <p:ph idx="1"/>
          </p:nvPr>
        </p:nvSpPr>
        <p:spPr/>
        <p:txBody>
          <a:bodyPr>
            <a:normAutofit fontScale="62500" lnSpcReduction="20000"/>
          </a:bodyPr>
          <a:lstStyle/>
          <a:p>
            <a:r>
              <a:rPr lang="en-US" sz="3600" dirty="0" smtClean="0">
                <a:latin typeface="Arial" panose="020B0604020202020204" pitchFamily="34" charset="0"/>
                <a:cs typeface="Arial" panose="020B0604020202020204" pitchFamily="34" charset="0"/>
              </a:rPr>
              <a:t>Identifies the programs CDOT administers</a:t>
            </a:r>
          </a:p>
          <a:p>
            <a:pPr lvl="1"/>
            <a:r>
              <a:rPr lang="en-US" sz="3600" dirty="0" smtClean="0">
                <a:latin typeface="Arial" panose="020B0604020202020204" pitchFamily="34" charset="0"/>
                <a:cs typeface="Arial" panose="020B0604020202020204" pitchFamily="34" charset="0"/>
              </a:rPr>
              <a:t>5303 – Metropolitan Planning (Pass through to MPOs)</a:t>
            </a:r>
          </a:p>
          <a:p>
            <a:pPr lvl="1"/>
            <a:r>
              <a:rPr lang="en-US" sz="3600" dirty="0" smtClean="0">
                <a:latin typeface="Arial" panose="020B0604020202020204" pitchFamily="34" charset="0"/>
                <a:cs typeface="Arial" panose="020B0604020202020204" pitchFamily="34" charset="0"/>
              </a:rPr>
              <a:t>5304 – Statewide Planning</a:t>
            </a:r>
          </a:p>
          <a:p>
            <a:pPr lvl="1"/>
            <a:r>
              <a:rPr lang="en-US" sz="3600" dirty="0" smtClean="0">
                <a:latin typeface="Arial" panose="020B0604020202020204" pitchFamily="34" charset="0"/>
                <a:cs typeface="Arial" panose="020B0604020202020204" pitchFamily="34" charset="0"/>
              </a:rPr>
              <a:t>5310 – Enhanced Mobility for Seniors and Individuals with Disabilities</a:t>
            </a:r>
          </a:p>
          <a:p>
            <a:pPr lvl="1"/>
            <a:r>
              <a:rPr lang="en-US" sz="3600" dirty="0" smtClean="0">
                <a:latin typeface="Arial" panose="020B0604020202020204" pitchFamily="34" charset="0"/>
                <a:cs typeface="Arial" panose="020B0604020202020204" pitchFamily="34" charset="0"/>
              </a:rPr>
              <a:t>5311 – Rural Public Transportation</a:t>
            </a:r>
          </a:p>
          <a:p>
            <a:pPr lvl="2"/>
            <a:r>
              <a:rPr lang="en-US" sz="3600" dirty="0" smtClean="0">
                <a:latin typeface="Arial" panose="020B0604020202020204" pitchFamily="34" charset="0"/>
                <a:cs typeface="Arial" panose="020B0604020202020204" pitchFamily="34" charset="0"/>
              </a:rPr>
              <a:t>5311(b)(3) – RTAP</a:t>
            </a:r>
          </a:p>
          <a:p>
            <a:pPr lvl="2"/>
            <a:r>
              <a:rPr lang="en-US" sz="3600" dirty="0" smtClean="0">
                <a:latin typeface="Arial" panose="020B0604020202020204" pitchFamily="34" charset="0"/>
                <a:cs typeface="Arial" panose="020B0604020202020204" pitchFamily="34" charset="0"/>
              </a:rPr>
              <a:t>5311(f) – Intercity Bus (Transitioning to Rural Regional)</a:t>
            </a:r>
          </a:p>
          <a:p>
            <a:pPr lvl="1"/>
            <a:r>
              <a:rPr lang="en-US" sz="3600" dirty="0" smtClean="0">
                <a:latin typeface="Arial" panose="020B0604020202020204" pitchFamily="34" charset="0"/>
                <a:cs typeface="Arial" panose="020B0604020202020204" pitchFamily="34" charset="0"/>
              </a:rPr>
              <a:t>5339 – Bus &amp; Bus Facility Formula</a:t>
            </a:r>
          </a:p>
          <a:p>
            <a:pPr lvl="2"/>
            <a:r>
              <a:rPr lang="en-US" sz="3600" dirty="0" smtClean="0">
                <a:latin typeface="Arial" panose="020B0604020202020204" pitchFamily="34" charset="0"/>
                <a:cs typeface="Arial" panose="020B0604020202020204" pitchFamily="34" charset="0"/>
              </a:rPr>
              <a:t>5339(b) – National Competitive Bus &amp; Bus Facility</a:t>
            </a:r>
          </a:p>
          <a:p>
            <a:pPr lvl="2"/>
            <a:r>
              <a:rPr lang="en-US" sz="3600" dirty="0" smtClean="0">
                <a:latin typeface="Arial" panose="020B0604020202020204" pitchFamily="34" charset="0"/>
                <a:cs typeface="Arial" panose="020B0604020202020204" pitchFamily="34" charset="0"/>
              </a:rPr>
              <a:t>5339(c) – Low &amp; No Emission Program</a:t>
            </a:r>
          </a:p>
          <a:p>
            <a:pPr lvl="1"/>
            <a:r>
              <a:rPr lang="en-US" sz="3600" dirty="0" smtClean="0">
                <a:latin typeface="Arial" panose="020B0604020202020204" pitchFamily="34" charset="0"/>
                <a:cs typeface="Arial" panose="020B0604020202020204" pitchFamily="34" charset="0"/>
              </a:rPr>
              <a:t>5309/5312 – Specialized programs (VTCLI, MSAA, etc.)</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117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DOT Theme">
      <a:dk1>
        <a:sysClr val="windowText" lastClr="000000"/>
      </a:dk1>
      <a:lt1>
        <a:sysClr val="window" lastClr="FFFFFF"/>
      </a:lt1>
      <a:dk2>
        <a:srgbClr val="002060"/>
      </a:dk2>
      <a:lt2>
        <a:srgbClr val="EEECE1"/>
      </a:lt2>
      <a:accent1>
        <a:srgbClr val="7030A0"/>
      </a:accent1>
      <a:accent2>
        <a:srgbClr val="0000FF"/>
      </a:accent2>
      <a:accent3>
        <a:srgbClr val="FF0000"/>
      </a:accent3>
      <a:accent4>
        <a:srgbClr val="00B050"/>
      </a:accent4>
      <a:accent5>
        <a:srgbClr val="FFFF00"/>
      </a:accent5>
      <a:accent6>
        <a:srgbClr val="97480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1888</TotalTime>
  <Words>4121</Words>
  <Application>Microsoft Office PowerPoint</Application>
  <PresentationFormat>On-screen Show (4:3)</PresentationFormat>
  <Paragraphs>495</Paragraphs>
  <Slides>71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Office Theme</vt:lpstr>
      <vt:lpstr>The Grant Partner Manual</vt:lpstr>
      <vt:lpstr>Presentation</vt:lpstr>
      <vt:lpstr>Why Did We Write It?</vt:lpstr>
      <vt:lpstr>Your Guide to Everything*</vt:lpstr>
      <vt:lpstr>The Chapters:</vt:lpstr>
      <vt:lpstr>Purpose</vt:lpstr>
      <vt:lpstr>1 - Introduction</vt:lpstr>
      <vt:lpstr>2 – Definition of Terms</vt:lpstr>
      <vt:lpstr>3 – Transit Program Goals &amp; Objectives</vt:lpstr>
      <vt:lpstr>Chapter 3 – continued…</vt:lpstr>
      <vt:lpstr>Chapter 3 – Goals &amp; Objectives</vt:lpstr>
      <vt:lpstr>Chapter 4 - Planning</vt:lpstr>
      <vt:lpstr>Chapter 4 – STIP/TIP</vt:lpstr>
      <vt:lpstr>Chapter 5 – Roles &amp; Responsibilities</vt:lpstr>
      <vt:lpstr>Chapter 6 – Overview of Transit Programs</vt:lpstr>
      <vt:lpstr>Chapter 6 - Outline</vt:lpstr>
      <vt:lpstr>Chapter 6 – Outline continued…</vt:lpstr>
      <vt:lpstr>Chapter 7 – Support Programs</vt:lpstr>
      <vt:lpstr>Chapter 7 – Support continued…</vt:lpstr>
      <vt:lpstr>Chapter 7 – More Support</vt:lpstr>
      <vt:lpstr>Chapter 8 - COTRAMS</vt:lpstr>
      <vt:lpstr>Chapter 9 - Applications</vt:lpstr>
      <vt:lpstr>Chapter 9 – Match Rates</vt:lpstr>
      <vt:lpstr>Chapter 9 – Alternate Match Ratios</vt:lpstr>
      <vt:lpstr>Chapter 10 – Financial Management</vt:lpstr>
      <vt:lpstr>Chapter 10 – Indirect Costs</vt:lpstr>
      <vt:lpstr>Chapter 10 – Capital Costs</vt:lpstr>
      <vt:lpstr>Chapter 10 – Operating</vt:lpstr>
      <vt:lpstr>Chapter 10 - Reimbursement</vt:lpstr>
      <vt:lpstr>Chapter 10 – Financial Reviews</vt:lpstr>
      <vt:lpstr>Chapter 10 – Agreement Modifications</vt:lpstr>
      <vt:lpstr>Chapter 10 – Grant Closeout</vt:lpstr>
      <vt:lpstr>Chapter 11 – Program Management</vt:lpstr>
      <vt:lpstr>Chapter 11 – Required Certifications</vt:lpstr>
      <vt:lpstr>Chapter 11 – DTR Certifications</vt:lpstr>
      <vt:lpstr>Chapter 11 – Compliance Documents</vt:lpstr>
      <vt:lpstr>Chapter 11 – Why?</vt:lpstr>
      <vt:lpstr>Chapter 11 - Reporting</vt:lpstr>
      <vt:lpstr>Chapter 11 – Internal Civil Rights</vt:lpstr>
      <vt:lpstr>Chapter 11 - ADA</vt:lpstr>
      <vt:lpstr>Chapter 11 – Drug &amp; Alcohol</vt:lpstr>
      <vt:lpstr>Chapter 11 – Asset Management &amp; Safety &amp; Security</vt:lpstr>
      <vt:lpstr>Chapter 11 - Lobbying</vt:lpstr>
      <vt:lpstr>Chapter 12 - Procurement</vt:lpstr>
      <vt:lpstr>Chapter 12 – Procurement Methods</vt:lpstr>
      <vt:lpstr>Chapter 12 – CDOT Oversight</vt:lpstr>
      <vt:lpstr>Chapter 12 – General Requirements</vt:lpstr>
      <vt:lpstr>Chapter 12 - Documentation</vt:lpstr>
      <vt:lpstr>Chapter 12 – Specific Elements</vt:lpstr>
      <vt:lpstr>Chapter 12 – Detailed Steps</vt:lpstr>
      <vt:lpstr>Chapter 12 – Clauses &amp; Certifications</vt:lpstr>
      <vt:lpstr>Chapter 13 – Asset Management</vt:lpstr>
      <vt:lpstr>Chapter 13 – Vehicle Asset Management</vt:lpstr>
      <vt:lpstr>Chapter 13 - Inventory</vt:lpstr>
      <vt:lpstr>Chapter 13 – Vehicle Disposition</vt:lpstr>
      <vt:lpstr>Chapter 13 – Asset Sale</vt:lpstr>
      <vt:lpstr>Chapter 13 – Disposition Proceeds</vt:lpstr>
      <vt:lpstr>Chapter 13 - Parting</vt:lpstr>
      <vt:lpstr>Chapter 13 - Donation</vt:lpstr>
      <vt:lpstr>Chapter 13 – Casualty Loss</vt:lpstr>
      <vt:lpstr>Chapter 13 – Replacing Loss Vehicle</vt:lpstr>
      <vt:lpstr>Chapter 13 – Equipment &amp; Facilities</vt:lpstr>
      <vt:lpstr>Chapter 13 - Leasing</vt:lpstr>
      <vt:lpstr>Chapter 13 – Leasing to Contractor</vt:lpstr>
      <vt:lpstr>Chapter 14 – Compliance &amp; Oversight</vt:lpstr>
      <vt:lpstr>Chapter 14 – Agency Reviews</vt:lpstr>
      <vt:lpstr>Chapter 14 – Functional Reviews</vt:lpstr>
      <vt:lpstr>Chapter 14 – Functional Reviews</vt:lpstr>
      <vt:lpstr>Chapter 15 - Templates</vt:lpstr>
      <vt:lpstr>Summary</vt:lpstr>
      <vt:lpstr>Grant Partner Manual Contact</vt:lpstr>
    </vt:vector>
  </TitlesOfParts>
  <Company>CDOT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Andresen</dc:creator>
  <cp:lastModifiedBy>Andresen, Rob</cp:lastModifiedBy>
  <cp:revision>117</cp:revision>
  <dcterms:created xsi:type="dcterms:W3CDTF">2014-03-27T17:19:19Z</dcterms:created>
  <dcterms:modified xsi:type="dcterms:W3CDTF">2016-09-09T19:36:39Z</dcterms:modified>
</cp:coreProperties>
</file>