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66" r:id="rId13"/>
    <p:sldId id="274" r:id="rId14"/>
    <p:sldId id="260" r:id="rId15"/>
    <p:sldId id="261" r:id="rId16"/>
    <p:sldId id="262" r:id="rId17"/>
    <p:sldId id="263" r:id="rId18"/>
    <p:sldId id="264" r:id="rId19"/>
    <p:sldId id="275" r:id="rId20"/>
    <p:sldId id="276" r:id="rId21"/>
    <p:sldId id="277" r:id="rId22"/>
    <p:sldId id="278" r:id="rId23"/>
    <p:sldId id="281" r:id="rId24"/>
    <p:sldId id="279" r:id="rId25"/>
    <p:sldId id="280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sen, Rob" initials="AR" lastIdx="2" clrIdx="0">
    <p:extLst>
      <p:ext uri="{19B8F6BF-5375-455C-9EA6-DF929625EA0E}">
        <p15:presenceInfo xmlns:p15="http://schemas.microsoft.com/office/powerpoint/2012/main" userId="S-1-5-21-1715567821-1935655697-682003330-552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0" d="100"/>
          <a:sy n="130" d="100"/>
        </p:scale>
        <p:origin x="107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3B662-7A2F-4E46-A3FE-CB039EB65CC2}" type="datetimeFigureOut">
              <a:rPr lang="en-US" smtClean="0"/>
              <a:t>9/9/2016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05EFF-F882-4CC0-BF02-F57BDFB8A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96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5257800"/>
            <a:ext cx="6248400" cy="9366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26" name="Picture 2" descr="https://ci6.googleusercontent.com/proxy/9nrCj_sqKpRGTZllh8EM3Pe9y3C-Vy2FsbMuuy6gH_atcO0y343UmoS5AvLkN9jCTdZwBkcLXH1ATcEN7c93MMUw4SK1Q3Fu7XDLqfTXamn3ArLEhJFdSq3hh7qEVqOdPrpFt9KAWohq2YLmXZzMLK2S7IaSKyupLCv-Nw=s0-d-e1-ft#https://googledrive.com/host/0B8gdupL6hOgVaGJnZ1FyTjZ6bzg/images/co_cdot_div_transit_300_rgb_emai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524000"/>
            <a:ext cx="7543801" cy="147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680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3F13-D690-451E-A9A2-4F2972574A06}" type="datetime1">
              <a:rPr lang="en-US" smtClean="0"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5F73-BA6B-4D3A-9483-742BD0C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57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A10E-54D3-4FFA-B006-DF810D86AAA0}" type="datetime1">
              <a:rPr lang="en-US" smtClean="0"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5F73-BA6B-4D3A-9483-742BD0C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0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756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https://ci6.googleusercontent.com/proxy/9nrCj_sqKpRGTZllh8EM3Pe9y3C-Vy2FsbMuuy6gH_atcO0y343UmoS5AvLkN9jCTdZwBkcLXH1ATcEN7c93MMUw4SK1Q3Fu7XDLqfTXamn3ArLEhJFdSq3hh7qEVqOdPrpFt9KAWohq2YLmXZzMLK2S7IaSKyupLCv-Nw=s0-d-e1-ft#https://googledrive.com/host/0B8gdupL6hOgVaGJnZ1FyTjZ6bzg/images/co_cdot_div_transit_300_rgb_emai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5257800" cy="103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8001000" y="228600"/>
            <a:ext cx="685800" cy="369332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fld id="{21E1E783-8759-454E-9E50-E0D43406F34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909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455C-25A3-489F-98C3-70FA25867C09}" type="datetime1">
              <a:rPr lang="en-US" smtClean="0"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5F73-BA6B-4D3A-9483-742BD0CF5D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s://ci6.googleusercontent.com/proxy/9nrCj_sqKpRGTZllh8EM3Pe9y3C-Vy2FsbMuuy6gH_atcO0y343UmoS5AvLkN9jCTdZwBkcLXH1ATcEN7c93MMUw4SK1Q3Fu7XDLqfTXamn3ArLEhJFdSq3hh7qEVqOdPrpFt9KAWohq2YLmXZzMLK2S7IaSKyupLCv-Nw=s0-d-e1-ft#https://googledrive.com/host/0B8gdupL6hOgVaGJnZ1FyTjZ6bzg/images/co_cdot_div_transit_300_rgb_emai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5257800" cy="103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8001000" y="228600"/>
            <a:ext cx="685800" cy="369332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fld id="{21E1E783-8759-454E-9E50-E0D43406F34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086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2" descr="https://ci6.googleusercontent.com/proxy/9nrCj_sqKpRGTZllh8EM3Pe9y3C-Vy2FsbMuuy6gH_atcO0y343UmoS5AvLkN9jCTdZwBkcLXH1ATcEN7c93MMUw4SK1Q3Fu7XDLqfTXamn3ArLEhJFdSq3hh7qEVqOdPrpFt9KAWohq2YLmXZzMLK2S7IaSKyupLCv-Nw=s0-d-e1-ft#https://googledrive.com/host/0B8gdupL6hOgVaGJnZ1FyTjZ6bzg/images/co_cdot_div_transit_300_rgb_emai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5257800" cy="103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8001000" y="228600"/>
            <a:ext cx="685800" cy="369332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fld id="{21E1E783-8759-454E-9E50-E0D43406F34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6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818" y="157003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818" y="2209800"/>
            <a:ext cx="4040188" cy="4419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9643" y="157003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9643" y="2209800"/>
            <a:ext cx="4041775" cy="4419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1" name="Picture 2" descr="https://ci6.googleusercontent.com/proxy/9nrCj_sqKpRGTZllh8EM3Pe9y3C-Vy2FsbMuuy6gH_atcO0y343UmoS5AvLkN9jCTdZwBkcLXH1ATcEN7c93MMUw4SK1Q3Fu7XDLqfTXamn3ArLEhJFdSq3hh7qEVqOdPrpFt9KAWohq2YLmXZzMLK2S7IaSKyupLCv-Nw=s0-d-e1-ft#https://googledrive.com/host/0B8gdupL6hOgVaGJnZ1FyTjZ6bzg/images/co_cdot_div_transit_300_rgb_emai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5257800" cy="103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8001000" y="228600"/>
            <a:ext cx="685800" cy="369332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fld id="{21E1E783-8759-454E-9E50-E0D43406F34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90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2" descr="https://ci6.googleusercontent.com/proxy/9nrCj_sqKpRGTZllh8EM3Pe9y3C-Vy2FsbMuuy6gH_atcO0y343UmoS5AvLkN9jCTdZwBkcLXH1ATcEN7c93MMUw4SK1Q3Fu7XDLqfTXamn3ArLEhJFdSq3hh7qEVqOdPrpFt9KAWohq2YLmXZzMLK2S7IaSKyupLCv-Nw=s0-d-e1-ft#https://googledrive.com/host/0B8gdupL6hOgVaGJnZ1FyTjZ6bzg/images/co_cdot_div_transit_300_rgb_emai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5257800" cy="103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8001000" y="228600"/>
            <a:ext cx="685800" cy="369332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fld id="{21E1E783-8759-454E-9E50-E0D43406F34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42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2" descr="https://ci6.googleusercontent.com/proxy/9nrCj_sqKpRGTZllh8EM3Pe9y3C-Vy2FsbMuuy6gH_atcO0y343UmoS5AvLkN9jCTdZwBkcLXH1ATcEN7c93MMUw4SK1Q3Fu7XDLqfTXamn3ArLEhJFdSq3hh7qEVqOdPrpFt9KAWohq2YLmXZzMLK2S7IaSKyupLCv-Nw=s0-d-e1-ft#https://googledrive.com/host/0B8gdupL6hOgVaGJnZ1FyTjZ6bzg/images/co_cdot_div_transit_300_rgb_emai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5257800" cy="103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8001000" y="228600"/>
            <a:ext cx="685800" cy="369332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fld id="{21E1E783-8759-454E-9E50-E0D43406F348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922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CD89-C7D3-4C7D-9986-968FB3C2529C}" type="datetime1">
              <a:rPr lang="en-US" smtClean="0"/>
              <a:t>9/9/2016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5F73-BA6B-4D3A-9483-742BD0C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BD4B8-ED8F-4247-B330-ED59178393B7}" type="datetime1">
              <a:rPr lang="en-US" smtClean="0"/>
              <a:t>9/9/2016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5F73-BA6B-4D3A-9483-742BD0C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0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CB4D7-EE1C-4667-8D59-D93CD930D24C}" type="datetime1">
              <a:rPr lang="en-US" smtClean="0"/>
              <a:t>9/9/2016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15F73-BA6B-4D3A-9483-742BD0CF5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9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49" y="3276600"/>
            <a:ext cx="4999756" cy="3429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79349" y="5105400"/>
            <a:ext cx="7331251" cy="5334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4876800"/>
            <a:ext cx="7543800" cy="93662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What Did I Agree To? – Compliance Today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Certifications, </a:t>
            </a:r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16 – Rural Formula Grants: Required of all 5311 recipients</a:t>
            </a:r>
          </a:p>
          <a:p>
            <a:r>
              <a:rPr lang="en-US" dirty="0" smtClean="0"/>
              <a:t>17 – Tribal Programs: Only for tribes receiving 5311(c)(1) funds</a:t>
            </a:r>
          </a:p>
          <a:p>
            <a:r>
              <a:rPr lang="en-US" dirty="0" smtClean="0"/>
              <a:t>18 – State Safety Oversight: For states with rail programs under them</a:t>
            </a:r>
          </a:p>
          <a:p>
            <a:r>
              <a:rPr lang="en-US" dirty="0" smtClean="0"/>
              <a:t>19 – Emergency Relief: For 5324 funded relief efforts (Katrina, Sandy,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80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Certifications concluded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20 – Expedited Project Delivery Pilot Program: Section 3005(b) of the FAST Act</a:t>
            </a:r>
          </a:p>
          <a:p>
            <a:r>
              <a:rPr lang="en-US" dirty="0" smtClean="0"/>
              <a:t>21 – Infrastructure Finance Programs: For projects funded through TIFIA or State Infrastructure Bank programs</a:t>
            </a:r>
          </a:p>
          <a:p>
            <a:r>
              <a:rPr lang="en-US" dirty="0" smtClean="0"/>
              <a:t>22 – Transit in Parks: Rocky Mountain National Park, etc.</a:t>
            </a:r>
          </a:p>
          <a:p>
            <a:r>
              <a:rPr lang="en-US" dirty="0" smtClean="0"/>
              <a:t>23 – Construction Hiring Preferences: Only for major construction meeting criteria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29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General Certifications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Lobbying</a:t>
            </a:r>
          </a:p>
          <a:p>
            <a:pPr lvl="1"/>
            <a:r>
              <a:rPr lang="en-US" dirty="0"/>
              <a:t>Require initial certification (Form LLL)</a:t>
            </a:r>
          </a:p>
          <a:p>
            <a:pPr lvl="1"/>
            <a:r>
              <a:rPr lang="en-US" dirty="0"/>
              <a:t>After any substantive change (Funds awarded, changes to agent, start/end, etc.)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27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provisions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4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FTA 5310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5310 Certification </a:t>
            </a:r>
            <a:r>
              <a:rPr lang="en-US" dirty="0" smtClean="0">
                <a:solidFill>
                  <a:schemeClr val="accent2"/>
                </a:solidFill>
              </a:rPr>
              <a:t>(DTR)</a:t>
            </a:r>
          </a:p>
          <a:p>
            <a:pPr lvl="1"/>
            <a:r>
              <a:rPr lang="en-US" dirty="0" smtClean="0"/>
              <a:t>Enhanced Mobility for Seniors and Persons with Disabilities</a:t>
            </a:r>
          </a:p>
          <a:p>
            <a:pPr lvl="1"/>
            <a:r>
              <a:rPr lang="en-US" dirty="0" smtClean="0"/>
              <a:t>Identifies the type of organization you are</a:t>
            </a:r>
          </a:p>
          <a:p>
            <a:pPr lvl="1"/>
            <a:r>
              <a:rPr lang="en-US" dirty="0" smtClean="0"/>
              <a:t>Enables CDOT to track eligibility and if there are any waivers/approvals                     required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572492"/>
            <a:ext cx="2667000" cy="17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FTA 5311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Annual Labor Certification</a:t>
            </a:r>
          </a:p>
          <a:p>
            <a:pPr lvl="1"/>
            <a:r>
              <a:rPr lang="en-US" dirty="0" smtClean="0"/>
              <a:t>Report to Department of Labor on transit employee representation</a:t>
            </a:r>
          </a:p>
          <a:p>
            <a:r>
              <a:rPr lang="en-US" dirty="0" smtClean="0"/>
              <a:t>Annual School Bus Certification </a:t>
            </a:r>
            <a:r>
              <a:rPr lang="en-US" dirty="0" smtClean="0">
                <a:solidFill>
                  <a:schemeClr val="accent2"/>
                </a:solidFill>
              </a:rPr>
              <a:t>(DTR)</a:t>
            </a:r>
          </a:p>
          <a:p>
            <a:pPr lvl="1"/>
            <a:r>
              <a:rPr lang="en-US" dirty="0" smtClean="0"/>
              <a:t>Clarifies status under this regulation</a:t>
            </a:r>
          </a:p>
          <a:p>
            <a:r>
              <a:rPr lang="en-US" dirty="0" smtClean="0"/>
              <a:t>Annual Charter Bus Certification </a:t>
            </a:r>
            <a:r>
              <a:rPr lang="en-US" dirty="0" smtClean="0">
                <a:solidFill>
                  <a:schemeClr val="accent2"/>
                </a:solidFill>
              </a:rPr>
              <a:t>(DTR)</a:t>
            </a:r>
          </a:p>
          <a:p>
            <a:pPr lvl="1"/>
            <a:r>
              <a:rPr lang="en-US" dirty="0" smtClean="0"/>
              <a:t>Clarifies status and triggers quarterly reporting under this regulation</a:t>
            </a:r>
          </a:p>
          <a:p>
            <a:r>
              <a:rPr lang="en-US" dirty="0" smtClean="0"/>
              <a:t>Drug &amp; Alcohol reporting (DAMIS)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4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on 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Allows CDOT to ensure compliance without asking grant partner for copies</a:t>
            </a:r>
          </a:p>
          <a:p>
            <a:pPr lvl="1"/>
            <a:r>
              <a:rPr lang="en-US" dirty="0" smtClean="0"/>
              <a:t>Procurement Policy – Ensures compliance with Federal and State clauses</a:t>
            </a:r>
          </a:p>
          <a:p>
            <a:pPr lvl="1"/>
            <a:r>
              <a:rPr lang="en-US" dirty="0" smtClean="0"/>
              <a:t>Asset Management Plan </a:t>
            </a:r>
          </a:p>
          <a:p>
            <a:pPr lvl="2"/>
            <a:r>
              <a:rPr lang="en-US" dirty="0" smtClean="0"/>
              <a:t>Ensures grant partner plans ahead for replacements (Obligation minimized if under State plan)</a:t>
            </a:r>
          </a:p>
          <a:p>
            <a:pPr lvl="1"/>
            <a:r>
              <a:rPr lang="en-US" dirty="0" smtClean="0"/>
              <a:t>Fleet Maintenance Plan/Policy</a:t>
            </a:r>
          </a:p>
          <a:p>
            <a:pPr lvl="2"/>
            <a:r>
              <a:rPr lang="en-US" dirty="0" smtClean="0"/>
              <a:t>Ensures compliance with federal requirements including warranty, compliance with manufacturer’s guidelines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74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on File - 2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1"/>
            <a:r>
              <a:rPr lang="en-US" dirty="0"/>
              <a:t>Title VI Plan/LEP Plan</a:t>
            </a:r>
          </a:p>
          <a:p>
            <a:pPr lvl="2"/>
            <a:r>
              <a:rPr lang="en-US" dirty="0"/>
              <a:t>Law applies to everyone but plan only required of federal recipients </a:t>
            </a:r>
            <a:endParaRPr lang="en-US" sz="4600" dirty="0"/>
          </a:p>
          <a:p>
            <a:pPr lvl="2"/>
            <a:r>
              <a:rPr lang="en-US" dirty="0" smtClean="0"/>
              <a:t>Includes</a:t>
            </a:r>
            <a:r>
              <a:rPr lang="en-US" dirty="0"/>
              <a:t> public participation </a:t>
            </a:r>
            <a:r>
              <a:rPr lang="en-US" dirty="0" smtClean="0"/>
              <a:t>and limited </a:t>
            </a:r>
            <a:r>
              <a:rPr lang="en-US" dirty="0"/>
              <a:t>English proficiency (LEP) plans</a:t>
            </a:r>
            <a:endParaRPr lang="en-US" sz="4600" dirty="0"/>
          </a:p>
          <a:p>
            <a:pPr lvl="2"/>
            <a:r>
              <a:rPr lang="en-US" dirty="0" smtClean="0"/>
              <a:t>Must </a:t>
            </a:r>
            <a:r>
              <a:rPr lang="en-US" dirty="0"/>
              <a:t>conduct an equity analysis for facilities</a:t>
            </a:r>
            <a:endParaRPr lang="en-US" sz="4600" dirty="0"/>
          </a:p>
          <a:p>
            <a:pPr lvl="1"/>
            <a:r>
              <a:rPr lang="en-US" dirty="0" smtClean="0"/>
              <a:t>DBE </a:t>
            </a:r>
            <a:r>
              <a:rPr lang="en-US" dirty="0" smtClean="0"/>
              <a:t>Plan</a:t>
            </a:r>
          </a:p>
          <a:p>
            <a:pPr lvl="2"/>
            <a:r>
              <a:rPr lang="en-US" dirty="0"/>
              <a:t>For </a:t>
            </a:r>
            <a:r>
              <a:rPr lang="en-US" u="sng" dirty="0"/>
              <a:t>direct</a:t>
            </a:r>
            <a:r>
              <a:rPr lang="en-US" dirty="0"/>
              <a:t> recipients with &gt;$250,000 in </a:t>
            </a:r>
            <a:r>
              <a:rPr lang="en-US" dirty="0" err="1"/>
              <a:t>contractingopportunities</a:t>
            </a:r>
            <a:r>
              <a:rPr lang="en-US" dirty="0"/>
              <a:t> with federal funds (excluding TVM purchases)</a:t>
            </a:r>
            <a:endParaRPr lang="en-US" sz="4600" dirty="0"/>
          </a:p>
          <a:p>
            <a:pPr lvl="2"/>
            <a:r>
              <a:rPr lang="en-US" dirty="0" smtClean="0"/>
              <a:t>All </a:t>
            </a:r>
            <a:r>
              <a:rPr lang="en-US" dirty="0"/>
              <a:t>others fall under CDOT’s DBE Program and must report participation to CDOT semi-annually</a:t>
            </a:r>
            <a:endParaRPr lang="en-US" sz="4600" dirty="0"/>
          </a:p>
          <a:p>
            <a:pPr lvl="1"/>
            <a:r>
              <a:rPr lang="en-US" dirty="0"/>
              <a:t>EEO Plan</a:t>
            </a:r>
            <a:endParaRPr lang="en-US" sz="4400" dirty="0"/>
          </a:p>
          <a:p>
            <a:pPr lvl="2"/>
            <a:r>
              <a:rPr lang="en-US" dirty="0" smtClean="0"/>
              <a:t>Law </a:t>
            </a:r>
            <a:r>
              <a:rPr lang="en-US" dirty="0"/>
              <a:t>applies to everyone but plan is only required of federal recipients that receive &gt;$1 million in capital and operating federal funding or $250k in planning funds for single year </a:t>
            </a:r>
            <a:r>
              <a:rPr lang="en-US" b="1" dirty="0"/>
              <a:t>and </a:t>
            </a:r>
            <a:r>
              <a:rPr lang="en-US" dirty="0"/>
              <a:t>have</a:t>
            </a:r>
            <a:r>
              <a:rPr lang="en-US" b="1" dirty="0"/>
              <a:t> </a:t>
            </a:r>
            <a:r>
              <a:rPr lang="en-US" dirty="0"/>
              <a:t>50+ transit employees </a:t>
            </a:r>
            <a:endParaRPr lang="en-US" sz="4600" dirty="0"/>
          </a:p>
          <a:p>
            <a:pPr lvl="1"/>
            <a:r>
              <a:rPr lang="en-US" dirty="0" smtClean="0"/>
              <a:t>ADA </a:t>
            </a:r>
            <a:r>
              <a:rPr lang="en-US" dirty="0" smtClean="0"/>
              <a:t>Programmatic Criteria</a:t>
            </a:r>
          </a:p>
          <a:p>
            <a:pPr lvl="2"/>
            <a:r>
              <a:rPr lang="en-US" dirty="0"/>
              <a:t>15+employees:  </a:t>
            </a:r>
            <a:endParaRPr lang="en-US" dirty="0" smtClean="0"/>
          </a:p>
          <a:p>
            <a:pPr lvl="3"/>
            <a:r>
              <a:rPr lang="en-US" dirty="0" smtClean="0"/>
              <a:t>Must</a:t>
            </a:r>
            <a:r>
              <a:rPr lang="en-US" dirty="0"/>
              <a:t> provide name of </a:t>
            </a:r>
            <a:r>
              <a:rPr lang="en-US" dirty="0" smtClean="0"/>
              <a:t>ADA coordinator</a:t>
            </a:r>
          </a:p>
          <a:p>
            <a:pPr lvl="3"/>
            <a:r>
              <a:rPr lang="en-US" dirty="0" smtClean="0"/>
              <a:t>List</a:t>
            </a:r>
            <a:r>
              <a:rPr lang="en-US" dirty="0"/>
              <a:t> of </a:t>
            </a:r>
            <a:r>
              <a:rPr lang="en-US" dirty="0" smtClean="0"/>
              <a:t>complaints</a:t>
            </a:r>
          </a:p>
          <a:p>
            <a:pPr lvl="3"/>
            <a:r>
              <a:rPr lang="en-US" dirty="0" smtClean="0"/>
              <a:t>Location </a:t>
            </a:r>
            <a:r>
              <a:rPr lang="en-US" dirty="0"/>
              <a:t>of postings against </a:t>
            </a:r>
            <a:r>
              <a:rPr lang="en-US" dirty="0" smtClean="0"/>
              <a:t>discrimination</a:t>
            </a:r>
          </a:p>
          <a:p>
            <a:pPr lvl="3"/>
            <a:r>
              <a:rPr lang="en-US" dirty="0" smtClean="0"/>
              <a:t>Complaint </a:t>
            </a:r>
            <a:r>
              <a:rPr lang="en-US" dirty="0"/>
              <a:t>resolution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53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on File - 3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dirty="0" smtClean="0"/>
              <a:t>ADA Service Plan</a:t>
            </a:r>
          </a:p>
          <a:p>
            <a:pPr lvl="2"/>
            <a:r>
              <a:rPr lang="en-US" dirty="0" smtClean="0">
                <a:solidFill>
                  <a:schemeClr val="accent1"/>
                </a:solidFill>
              </a:rPr>
              <a:t>Required of fixed route operators</a:t>
            </a:r>
          </a:p>
          <a:p>
            <a:pPr lvl="1"/>
            <a:r>
              <a:rPr lang="en-US" dirty="0" smtClean="0"/>
              <a:t>Drug &amp; Alcohol Policy</a:t>
            </a:r>
          </a:p>
          <a:p>
            <a:pPr lvl="2"/>
            <a:r>
              <a:rPr lang="en-US" dirty="0" smtClean="0">
                <a:solidFill>
                  <a:schemeClr val="accent1"/>
                </a:solidFill>
              </a:rPr>
              <a:t>For 5311 recipients</a:t>
            </a:r>
          </a:p>
          <a:p>
            <a:pPr lvl="2"/>
            <a:r>
              <a:rPr lang="en-US" dirty="0" smtClean="0"/>
              <a:t>Outlines process for compliance with Drug &amp; Alcohol regulations</a:t>
            </a:r>
          </a:p>
          <a:p>
            <a:pPr lvl="1"/>
            <a:r>
              <a:rPr lang="en-US" dirty="0" smtClean="0"/>
              <a:t>Drug Free Workplace</a:t>
            </a:r>
          </a:p>
          <a:p>
            <a:pPr lvl="2"/>
            <a:r>
              <a:rPr lang="en-US" dirty="0" smtClean="0">
                <a:solidFill>
                  <a:schemeClr val="accent2"/>
                </a:solidFill>
              </a:rPr>
              <a:t>Required of all federal                                         funding recipients</a:t>
            </a:r>
          </a:p>
          <a:p>
            <a:pPr lvl="1"/>
            <a:r>
              <a:rPr lang="en-US" dirty="0"/>
              <a:t>Safety &amp; Security Plan</a:t>
            </a:r>
          </a:p>
          <a:p>
            <a:pPr lvl="2"/>
            <a:r>
              <a:rPr lang="en-US" dirty="0"/>
              <a:t>Under development by FTA.                                       Will be required upon final guidance</a:t>
            </a:r>
          </a:p>
          <a:p>
            <a:pPr lvl="2"/>
            <a:endParaRPr lang="en-US" dirty="0" smtClean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4114800"/>
            <a:ext cx="34036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5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Compliance Reviews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Triennial Agency Reviews </a:t>
            </a:r>
            <a:r>
              <a:rPr lang="en-US" dirty="0" smtClean="0"/>
              <a:t>– Required by FTA to ensure that grant partners are meeting all compliance requirements</a:t>
            </a:r>
          </a:p>
          <a:p>
            <a:pPr lvl="1"/>
            <a:r>
              <a:rPr lang="en-US" dirty="0" smtClean="0"/>
              <a:t>Covers all applicable areas of compliance</a:t>
            </a:r>
          </a:p>
          <a:p>
            <a:pPr lvl="1"/>
            <a:r>
              <a:rPr lang="en-US" dirty="0" smtClean="0"/>
              <a:t>Desk review checks over plans and other documents on file</a:t>
            </a:r>
          </a:p>
          <a:p>
            <a:pPr lvl="1"/>
            <a:r>
              <a:rPr lang="en-US" dirty="0" smtClean="0"/>
              <a:t>Site review provides in-depth review of compliance (answer questions) and includes review of 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Federal Regulations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7563"/>
            <a:ext cx="8229600" cy="2865438"/>
          </a:xfrm>
        </p:spPr>
        <p:txBody>
          <a:bodyPr/>
          <a:lstStyle/>
          <a:p>
            <a:r>
              <a:rPr lang="en-US" dirty="0" smtClean="0"/>
              <a:t>You want federal funds?  You have to follow federal rules.</a:t>
            </a:r>
          </a:p>
          <a:p>
            <a:r>
              <a:rPr lang="en-US" dirty="0" smtClean="0"/>
              <a:t>CDOT is tasked with acting on behalf of FTA</a:t>
            </a:r>
          </a:p>
          <a:p>
            <a:r>
              <a:rPr lang="en-US" dirty="0" smtClean="0"/>
              <a:t>Requirements usually found in circulars: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4953001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5304 – 8100.1C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5310 – </a:t>
            </a:r>
            <a:r>
              <a:rPr lang="en-US" dirty="0" smtClean="0"/>
              <a:t>9070.1G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5311 – 9040.1G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5339 – 5100.1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19600" y="4983164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ADA – 4710.1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Grants Management – 5010.1E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Title VI – 4702.1B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Third Party Contracting – 4220.1E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Compliance Reviews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Specific by compliance area</a:t>
            </a:r>
          </a:p>
          <a:p>
            <a:pPr lvl="1"/>
            <a:r>
              <a:rPr lang="en-US" dirty="0" smtClean="0"/>
              <a:t>Finance review: Covers all financial processes and procedures, ensures systems are compliant, includes finance records and retention policy, usually completed by financial                       expert</a:t>
            </a:r>
          </a:p>
          <a:p>
            <a:pPr lvl="1"/>
            <a:r>
              <a:rPr lang="en-US" dirty="0" smtClean="0"/>
              <a:t>Procurement review: Covers                procurement process and policies, ensures compliance with federal and state regulations, reviews 3-5 procurements from past 3 years including all records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733800"/>
            <a:ext cx="1774461" cy="11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1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Project Compliance </a:t>
            </a:r>
            <a:r>
              <a:rPr lang="en-US" sz="3600" dirty="0" smtClean="0"/>
              <a:t>Reviews </a:t>
            </a:r>
            <a:r>
              <a:rPr lang="en-US" sz="3600" dirty="0" err="1" smtClean="0"/>
              <a:t>cont</a:t>
            </a:r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3100" dirty="0" smtClean="0"/>
              <a:t>Asset Management Review: </a:t>
            </a:r>
            <a:r>
              <a:rPr lang="en-US" sz="2600" dirty="0" smtClean="0"/>
              <a:t>Checks vehicle and facility records and plans, reviews asset management process including replacement determination and disposition process</a:t>
            </a:r>
          </a:p>
          <a:p>
            <a:pPr lvl="1"/>
            <a:r>
              <a:rPr lang="en-US" sz="3100" dirty="0" smtClean="0"/>
              <a:t>Maintenance Review:                          </a:t>
            </a:r>
            <a:r>
              <a:rPr lang="en-US" sz="2600" dirty="0" smtClean="0"/>
              <a:t>Checks maintenance                                records to ensure compliance with                          manufacturer’s standards,                     and use of warranty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3810000"/>
            <a:ext cx="3313730" cy="185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9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Project Compliance Reviews </a:t>
            </a:r>
            <a:r>
              <a:rPr lang="en-US" sz="3600" dirty="0" err="1"/>
              <a:t>cont</a:t>
            </a:r>
            <a:r>
              <a:rPr lang="en-US" sz="3600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Civil Rights – Title VI, LEP, ADA, EEO, DBE</a:t>
            </a:r>
          </a:p>
          <a:p>
            <a:pPr lvl="2"/>
            <a:r>
              <a:rPr lang="en-US" dirty="0"/>
              <a:t>Since CDOT reviews/approves all plans, most reviews not needed</a:t>
            </a:r>
          </a:p>
          <a:p>
            <a:pPr lvl="2"/>
            <a:r>
              <a:rPr lang="en-US" dirty="0" smtClean="0"/>
              <a:t>Usually only occur when complaints are noted</a:t>
            </a:r>
          </a:p>
          <a:p>
            <a:pPr lvl="2"/>
            <a:r>
              <a:rPr lang="en-US" dirty="0" smtClean="0"/>
              <a:t>Most common is ADA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4648200"/>
            <a:ext cx="2971800" cy="2085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5127322"/>
            <a:ext cx="1981200" cy="14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3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Project Compliance Reviews </a:t>
            </a:r>
            <a:r>
              <a:rPr lang="en-US" sz="3600" dirty="0" err="1"/>
              <a:t>cont</a:t>
            </a:r>
            <a:r>
              <a:rPr lang="en-US" sz="3600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Safety &amp; Security Review</a:t>
            </a:r>
          </a:p>
          <a:p>
            <a:pPr lvl="1"/>
            <a:r>
              <a:rPr lang="en-US" dirty="0" smtClean="0"/>
              <a:t>When the guidance is issued, we will determine what may need to be in place for compliance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886200"/>
            <a:ext cx="3695700" cy="2457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696965"/>
            <a:ext cx="4220120" cy="164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5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Management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FTA performs this on CDOT every three years.  Next one is </a:t>
            </a:r>
            <a:r>
              <a:rPr lang="en-US" dirty="0" smtClean="0">
                <a:solidFill>
                  <a:schemeClr val="accent1"/>
                </a:solidFill>
              </a:rPr>
              <a:t>2018</a:t>
            </a:r>
            <a:r>
              <a:rPr lang="en-US" dirty="0" smtClean="0"/>
              <a:t>.</a:t>
            </a:r>
          </a:p>
          <a:p>
            <a:r>
              <a:rPr lang="en-US" dirty="0" smtClean="0"/>
              <a:t>As part of the process, FTA selects at least two grant partners to do mini-reviews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Your obligation is to be available just like for DTR Agency review</a:t>
            </a:r>
          </a:p>
          <a:p>
            <a:r>
              <a:rPr lang="en-US" dirty="0" smtClean="0"/>
              <a:t>Results are NOT negative for you, but are for DTR and could result in more oversight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3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FTA Reviews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Dependent on FTA</a:t>
            </a:r>
          </a:p>
          <a:p>
            <a:r>
              <a:rPr lang="en-US" dirty="0" smtClean="0"/>
              <a:t>Could be on any topic area</a:t>
            </a:r>
          </a:p>
          <a:p>
            <a:pPr lvl="1"/>
            <a:r>
              <a:rPr lang="en-US" dirty="0" smtClean="0"/>
              <a:t>Drug &amp; Alcohol Program review:           </a:t>
            </a:r>
            <a:r>
              <a:rPr lang="en-US" dirty="0" smtClean="0">
                <a:solidFill>
                  <a:schemeClr val="accent2"/>
                </a:solidFill>
              </a:rPr>
              <a:t>September  26-30, 2016</a:t>
            </a:r>
          </a:p>
          <a:p>
            <a:r>
              <a:rPr lang="en-US" dirty="0" smtClean="0"/>
              <a:t>Same as SMR, grant partners are obligated to comply as if it were a state project compliance review</a:t>
            </a:r>
          </a:p>
          <a:p>
            <a:r>
              <a:rPr lang="en-US" dirty="0" smtClean="0"/>
              <a:t>Results are reflection on DTR, not grant partner.  Poor performance may result in more oversight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4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Assessment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Required of all grant </a:t>
            </a:r>
            <a:r>
              <a:rPr lang="en-US" b="1" u="sng" dirty="0" smtClean="0"/>
              <a:t>applications</a:t>
            </a:r>
          </a:p>
          <a:p>
            <a:pPr lvl="1"/>
            <a:r>
              <a:rPr lang="en-US" dirty="0" smtClean="0"/>
              <a:t>2 CFR 200.331(b)</a:t>
            </a:r>
          </a:p>
          <a:p>
            <a:pPr lvl="1"/>
            <a:r>
              <a:rPr lang="en-US" dirty="0" smtClean="0"/>
              <a:t>Requirements of pass-through entities</a:t>
            </a:r>
          </a:p>
          <a:p>
            <a:pPr lvl="2"/>
            <a:r>
              <a:rPr lang="en-US" dirty="0" smtClean="0"/>
              <a:t>“Evaluate each </a:t>
            </a:r>
            <a:r>
              <a:rPr lang="en-US" dirty="0" err="1" smtClean="0"/>
              <a:t>subrecipient’s</a:t>
            </a:r>
            <a:r>
              <a:rPr lang="en-US" dirty="0" smtClean="0"/>
              <a:t> risk of noncompliance with Federal statutes, regulations, and the terms and conditions of the </a:t>
            </a:r>
            <a:r>
              <a:rPr lang="en-US" dirty="0" err="1" smtClean="0"/>
              <a:t>subaward</a:t>
            </a:r>
            <a:r>
              <a:rPr lang="en-US" dirty="0" smtClean="0"/>
              <a:t> for purposes of determining the appropriate </a:t>
            </a:r>
            <a:r>
              <a:rPr lang="en-US" dirty="0" err="1" smtClean="0"/>
              <a:t>subrecipient</a:t>
            </a:r>
            <a:r>
              <a:rPr lang="en-US" dirty="0" smtClean="0"/>
              <a:t> monitoring”</a:t>
            </a:r>
          </a:p>
          <a:p>
            <a:r>
              <a:rPr lang="en-US" dirty="0" smtClean="0"/>
              <a:t>Simple 26 question tool – 3 levels of risk</a:t>
            </a:r>
          </a:p>
          <a:p>
            <a:pPr lvl="1"/>
            <a:r>
              <a:rPr lang="en-US" dirty="0" smtClean="0"/>
              <a:t>Lo/No Risk</a:t>
            </a:r>
          </a:p>
          <a:p>
            <a:pPr lvl="1"/>
            <a:r>
              <a:rPr lang="en-US" dirty="0" smtClean="0"/>
              <a:t>Medium Risk</a:t>
            </a:r>
          </a:p>
          <a:p>
            <a:pPr lvl="1"/>
            <a:r>
              <a:rPr lang="en-US" dirty="0" smtClean="0"/>
              <a:t>High Risk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22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= Oversight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Lo/No Risk</a:t>
            </a:r>
            <a:endParaRPr lang="en-US" b="1" dirty="0" smtClean="0"/>
          </a:p>
          <a:p>
            <a:pPr lvl="1"/>
            <a:r>
              <a:rPr lang="en-US" dirty="0" smtClean="0"/>
              <a:t>Minimum level of oversight</a:t>
            </a:r>
          </a:p>
          <a:p>
            <a:pPr lvl="1"/>
            <a:r>
              <a:rPr lang="en-US" dirty="0" smtClean="0"/>
              <a:t>This is the target for all grant partners</a:t>
            </a:r>
          </a:p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Medium Risk</a:t>
            </a:r>
          </a:p>
          <a:p>
            <a:pPr lvl="1"/>
            <a:r>
              <a:rPr lang="en-US" dirty="0" smtClean="0"/>
              <a:t>Requires more frequent oversight &amp; support</a:t>
            </a:r>
          </a:p>
          <a:p>
            <a:pPr lvl="1"/>
            <a:r>
              <a:rPr lang="en-US" dirty="0" smtClean="0"/>
              <a:t>May be project or category specific, i.e. maintenance or procurement</a:t>
            </a:r>
          </a:p>
          <a:p>
            <a:r>
              <a:rPr lang="en-US" b="1" dirty="0" smtClean="0">
                <a:solidFill>
                  <a:schemeClr val="accent3"/>
                </a:solidFill>
              </a:rPr>
              <a:t>High Risk</a:t>
            </a:r>
          </a:p>
          <a:p>
            <a:pPr lvl="1"/>
            <a:r>
              <a:rPr lang="en-US" dirty="0" smtClean="0"/>
              <a:t>Annual reviews, targeted technical assistance, more frequent site visits, monthly contact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35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Compliance is not simple</a:t>
            </a:r>
          </a:p>
          <a:p>
            <a:r>
              <a:rPr lang="en-US" dirty="0" smtClean="0"/>
              <a:t>All money from CDOT has strings</a:t>
            </a:r>
          </a:p>
          <a:p>
            <a:r>
              <a:rPr lang="en-US" dirty="0" smtClean="0"/>
              <a:t>DTR is held accountable for ensuring that you are compliant with the regulations and requirements</a:t>
            </a:r>
          </a:p>
          <a:p>
            <a:r>
              <a:rPr lang="en-US" dirty="0" smtClean="0"/>
              <a:t>We want to make things as streamlined as possible</a:t>
            </a:r>
          </a:p>
          <a:p>
            <a:r>
              <a:rPr lang="en-US" dirty="0" smtClean="0"/>
              <a:t>This has been a building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5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7900" y="4953000"/>
            <a:ext cx="7772400" cy="1362075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chemeClr val="accent2"/>
                </a:solidFill>
              </a:rPr>
              <a:t>Thanks for working with us!</a:t>
            </a:r>
            <a:endParaRPr lang="en-US" sz="3200" i="1" dirty="0">
              <a:solidFill>
                <a:schemeClr val="accent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7900" y="3470019"/>
            <a:ext cx="7772400" cy="150018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We appreciate your patience and diligence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743" y="1371600"/>
            <a:ext cx="5446713" cy="311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1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Funds (FASTER)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Generally match FTA requirements</a:t>
            </a:r>
          </a:p>
          <a:p>
            <a:pPr lvl="1"/>
            <a:r>
              <a:rPr lang="en-US" dirty="0" smtClean="0"/>
              <a:t>No Buy America</a:t>
            </a:r>
          </a:p>
          <a:p>
            <a:pPr lvl="1"/>
            <a:r>
              <a:rPr lang="en-US" dirty="0" smtClean="0"/>
              <a:t>Does include ADA, Title VI, etc.</a:t>
            </a:r>
          </a:p>
          <a:p>
            <a:r>
              <a:rPr lang="en-US" dirty="0" smtClean="0"/>
              <a:t>No additional burdens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886200"/>
            <a:ext cx="356787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0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Federal Funds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Annual Certifications &amp; Assurances</a:t>
            </a:r>
          </a:p>
          <a:p>
            <a:pPr lvl="1"/>
            <a:r>
              <a:rPr lang="en-US" dirty="0" smtClean="0"/>
              <a:t>Same as direct recipients: CDOT, RTD, etc.</a:t>
            </a:r>
          </a:p>
          <a:p>
            <a:pPr lvl="1"/>
            <a:r>
              <a:rPr lang="en-US" dirty="0" smtClean="0"/>
              <a:t>No requirement for attorney signature</a:t>
            </a:r>
          </a:p>
          <a:p>
            <a:pPr lvl="1"/>
            <a:r>
              <a:rPr lang="en-US" dirty="0" smtClean="0"/>
              <a:t>They do change every year</a:t>
            </a:r>
          </a:p>
          <a:p>
            <a:pPr lvl="1"/>
            <a:r>
              <a:rPr lang="en-US" dirty="0" smtClean="0"/>
              <a:t>Required ~January/February when released by FTA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025" y="4724400"/>
            <a:ext cx="1885950" cy="19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3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Certifications?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01 – Authority, General, Intergovernmental Review, Nondiscrimination (Title VI, ADA, etc.), Suspension &amp; Debarment, OMB Assurances (Adequate resources, access to data, etc.)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02 – Lobbying: Over $100K, Certification on file @ CDOT, change only when “substantive” change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6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Certifications, </a:t>
            </a:r>
            <a:r>
              <a:rPr lang="en-US" dirty="0" err="1" smtClean="0"/>
              <a:t>cont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03 – Procurement and Procurement Systems: Comply with federal and state regulations, open, competitive, not geographically restrictive, etc.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04 – Private Sector Protections (</a:t>
            </a:r>
            <a:r>
              <a:rPr lang="en-US" dirty="0" err="1" smtClean="0">
                <a:solidFill>
                  <a:schemeClr val="accent2"/>
                </a:solidFill>
              </a:rPr>
              <a:t>noncompete</a:t>
            </a:r>
            <a:r>
              <a:rPr lang="en-US" dirty="0" smtClean="0">
                <a:solidFill>
                  <a:schemeClr val="accent2"/>
                </a:solidFill>
              </a:rPr>
              <a:t>), Charter Service, School Bus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05 - Rolling stock reviews (20+ vehicles), Pre-Award/Post-Delivery certifications, Bus Testing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Certifications, </a:t>
            </a:r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06 – Demand Response Service: Required for 5310, may be for 5311 if no fixed route</a:t>
            </a:r>
          </a:p>
          <a:p>
            <a:r>
              <a:rPr lang="en-US" dirty="0" smtClean="0"/>
              <a:t>07 – Intelligent Transportation Systems: Must conform to National ITS Architecture Standards</a:t>
            </a:r>
          </a:p>
          <a:p>
            <a:r>
              <a:rPr lang="en-US" dirty="0" smtClean="0"/>
              <a:t>08 – Interest &amp; Financing for Leasing: Only required if you choose to lease capital assets, usually only 5307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97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Certifications, </a:t>
            </a:r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09 – Transit Asset Management &amp; Agency Safety Plan: Required of all agencies when implemented (2017)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10 – Drug &amp; Alcohol: Compliance with D&amp;A program, primarily 5311 projects</a:t>
            </a:r>
          </a:p>
          <a:p>
            <a:r>
              <a:rPr lang="en-US" dirty="0" smtClean="0"/>
              <a:t>11 – Capital Investments: New Starts, Small Starts, and Core Capacity; mainly 5309 funded and rail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76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Certifications, </a:t>
            </a:r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12 – State of Good Repair: Required for 5337 recipients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13 – Bus/Bus Facility and Lo-No Emissions: Required for any 5339 recipient</a:t>
            </a:r>
          </a:p>
          <a:p>
            <a:r>
              <a:rPr lang="en-US" dirty="0" smtClean="0"/>
              <a:t>14 – Urban Formula Grants: For 5307 recipients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15 – Seniors and Persons with Disabilities: Required of 5310 recipients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4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DOT Theme">
      <a:dk1>
        <a:sysClr val="windowText" lastClr="000000"/>
      </a:dk1>
      <a:lt1>
        <a:sysClr val="window" lastClr="FFFFFF"/>
      </a:lt1>
      <a:dk2>
        <a:srgbClr val="002060"/>
      </a:dk2>
      <a:lt2>
        <a:srgbClr val="EEECE1"/>
      </a:lt2>
      <a:accent1>
        <a:srgbClr val="7030A0"/>
      </a:accent1>
      <a:accent2>
        <a:srgbClr val="0000FF"/>
      </a:accent2>
      <a:accent3>
        <a:srgbClr val="FF0000"/>
      </a:accent3>
      <a:accent4>
        <a:srgbClr val="00B050"/>
      </a:accent4>
      <a:accent5>
        <a:srgbClr val="FFFF00"/>
      </a:accent5>
      <a:accent6>
        <a:srgbClr val="97480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1267</Words>
  <Application>Microsoft Office PowerPoint</Application>
  <PresentationFormat>On-screen Show (4:3)</PresentationFormat>
  <Paragraphs>162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What Did I Agree To? – Compliance Today</vt:lpstr>
      <vt:lpstr>Federal Regulations</vt:lpstr>
      <vt:lpstr>State Funds (FASTER)</vt:lpstr>
      <vt:lpstr>All Federal Funds</vt:lpstr>
      <vt:lpstr>What Are the Certifications?</vt:lpstr>
      <vt:lpstr>Certifications, cont…</vt:lpstr>
      <vt:lpstr>Certifications, cont…</vt:lpstr>
      <vt:lpstr>Certifications, cont…</vt:lpstr>
      <vt:lpstr>Certifications, cont…</vt:lpstr>
      <vt:lpstr>Certifications, cont…</vt:lpstr>
      <vt:lpstr>Certifications concluded</vt:lpstr>
      <vt:lpstr>Additional General Certifications</vt:lpstr>
      <vt:lpstr>Specific provisions</vt:lpstr>
      <vt:lpstr>FTA 5310</vt:lpstr>
      <vt:lpstr>FTA 5311</vt:lpstr>
      <vt:lpstr>Plans on File</vt:lpstr>
      <vt:lpstr>Plans on File - 2</vt:lpstr>
      <vt:lpstr>Plans on File - 3</vt:lpstr>
      <vt:lpstr>Program Compliance Reviews</vt:lpstr>
      <vt:lpstr>Project Compliance Reviews</vt:lpstr>
      <vt:lpstr>Project Compliance Reviews cont…</vt:lpstr>
      <vt:lpstr>Project Compliance Reviews cont…</vt:lpstr>
      <vt:lpstr>Project Compliance Reviews cont…</vt:lpstr>
      <vt:lpstr>State Management Review</vt:lpstr>
      <vt:lpstr>Other FTA Reviews</vt:lpstr>
      <vt:lpstr>Risk Assessment</vt:lpstr>
      <vt:lpstr>Risk = Oversight</vt:lpstr>
      <vt:lpstr>Summary</vt:lpstr>
      <vt:lpstr>Thanks for working with us!</vt:lpstr>
    </vt:vector>
  </TitlesOfParts>
  <Company>CDOT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Andresen</dc:creator>
  <cp:lastModifiedBy>Andresen, Rob</cp:lastModifiedBy>
  <cp:revision>75</cp:revision>
  <dcterms:created xsi:type="dcterms:W3CDTF">2014-03-27T17:19:19Z</dcterms:created>
  <dcterms:modified xsi:type="dcterms:W3CDTF">2016-09-09T19:31:28Z</dcterms:modified>
</cp:coreProperties>
</file>